
<file path=[Content_Types].xml><?xml version="1.0" encoding="utf-8"?>
<Types xmlns="http://schemas.openxmlformats.org/package/2006/content-types">
  <Default Extension="emf" ContentType="image/x-emf"/>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0"/>
  </p:notesMasterIdLst>
  <p:sldIdLst>
    <p:sldId id="256" r:id="rId2"/>
    <p:sldId id="324" r:id="rId3"/>
    <p:sldId id="290" r:id="rId4"/>
    <p:sldId id="282" r:id="rId5"/>
    <p:sldId id="289" r:id="rId6"/>
    <p:sldId id="273" r:id="rId7"/>
    <p:sldId id="353" r:id="rId8"/>
    <p:sldId id="479" r:id="rId9"/>
    <p:sldId id="10318" r:id="rId10"/>
    <p:sldId id="355" r:id="rId11"/>
    <p:sldId id="356" r:id="rId12"/>
    <p:sldId id="10319" r:id="rId13"/>
    <p:sldId id="389" r:id="rId14"/>
    <p:sldId id="390" r:id="rId15"/>
    <p:sldId id="391" r:id="rId16"/>
    <p:sldId id="10320" r:id="rId17"/>
    <p:sldId id="405" r:id="rId18"/>
    <p:sldId id="402" r:id="rId19"/>
    <p:sldId id="404" r:id="rId20"/>
    <p:sldId id="406" r:id="rId21"/>
    <p:sldId id="10321" r:id="rId22"/>
    <p:sldId id="423" r:id="rId23"/>
    <p:sldId id="10308" r:id="rId24"/>
    <p:sldId id="10322" r:id="rId25"/>
    <p:sldId id="10323" r:id="rId26"/>
    <p:sldId id="377" r:id="rId27"/>
    <p:sldId id="378" r:id="rId28"/>
    <p:sldId id="381" r:id="rId29"/>
    <p:sldId id="382" r:id="rId30"/>
    <p:sldId id="379" r:id="rId31"/>
    <p:sldId id="380" r:id="rId32"/>
    <p:sldId id="398" r:id="rId33"/>
    <p:sldId id="399" r:id="rId34"/>
    <p:sldId id="385" r:id="rId35"/>
    <p:sldId id="400" r:id="rId36"/>
    <p:sldId id="10304" r:id="rId37"/>
    <p:sldId id="422" r:id="rId38"/>
    <p:sldId id="10324" r:id="rId39"/>
    <p:sldId id="10314" r:id="rId40"/>
    <p:sldId id="10315" r:id="rId41"/>
    <p:sldId id="375" r:id="rId42"/>
    <p:sldId id="376" r:id="rId43"/>
    <p:sldId id="287" r:id="rId44"/>
    <p:sldId id="416" r:id="rId45"/>
    <p:sldId id="10325" r:id="rId46"/>
    <p:sldId id="1988" r:id="rId47"/>
    <p:sldId id="10302" r:id="rId48"/>
    <p:sldId id="10303" r:id="rId49"/>
    <p:sldId id="417" r:id="rId50"/>
    <p:sldId id="10326" r:id="rId51"/>
    <p:sldId id="10327" r:id="rId52"/>
    <p:sldId id="10282" r:id="rId53"/>
    <p:sldId id="586" r:id="rId54"/>
    <p:sldId id="418" r:id="rId55"/>
    <p:sldId id="10328" r:id="rId56"/>
    <p:sldId id="10307" r:id="rId57"/>
    <p:sldId id="419" r:id="rId58"/>
    <p:sldId id="10329" r:id="rId59"/>
    <p:sldId id="10330" r:id="rId60"/>
    <p:sldId id="420" r:id="rId61"/>
    <p:sldId id="10331" r:id="rId62"/>
    <p:sldId id="421" r:id="rId63"/>
    <p:sldId id="10309" r:id="rId64"/>
    <p:sldId id="10310" r:id="rId65"/>
    <p:sldId id="10311" r:id="rId66"/>
    <p:sldId id="10306" r:id="rId67"/>
    <p:sldId id="10312" r:id="rId68"/>
    <p:sldId id="318" r:id="rId69"/>
  </p:sldIdLst>
  <p:sldSz cx="9144000" cy="5143500" type="screen16x9"/>
  <p:notesSz cx="6858000" cy="9144000"/>
  <p:embeddedFontLst>
    <p:embeddedFont>
      <p:font typeface="Arial Unicode MS" panose="020B0604020202020204" pitchFamily="34" charset="-128"/>
      <p:regular r:id="rId71"/>
    </p:embeddedFon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Roboto" panose="02000000000000000000" pitchFamily="2"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
      <p:font typeface="Segoe UI Light" panose="020B0502040204020203"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onio Garcia Aprea" initials="" lastIdx="3" clrIdx="0"/>
  <p:cmAuthor id="1" name="David Siege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89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08"/>
    <p:restoredTop sz="78239" autoAdjust="0"/>
  </p:normalViewPr>
  <p:slideViewPr>
    <p:cSldViewPr snapToGrid="0" snapToObjects="1">
      <p:cViewPr varScale="1">
        <p:scale>
          <a:sx n="218" d="100"/>
          <a:sy n="218" d="100"/>
        </p:scale>
        <p:origin x="284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2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866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a:t>
            </a:r>
          </a:p>
          <a:p>
            <a:endParaRPr lang="en-US" dirty="0"/>
          </a:p>
        </p:txBody>
      </p:sp>
      <p:sp>
        <p:nvSpPr>
          <p:cNvPr id="4" name="Slide Number Placeholder 3"/>
          <p:cNvSpPr>
            <a:spLocks noGrp="1"/>
          </p:cNvSpPr>
          <p:nvPr>
            <p:ph type="sldNum" sz="quarter" idx="5"/>
          </p:nvPr>
        </p:nvSpPr>
        <p:spPr/>
        <p:txBody>
          <a:bodyPr/>
          <a:lstStyle/>
          <a:p>
            <a:fld id="{C946F7F7-DD49-4288-AFC5-5D86AE3014C1}" type="slidenum">
              <a:rPr lang="en-US" smtClean="0"/>
              <a:t>47</a:t>
            </a:fld>
            <a:endParaRPr lang="en-US"/>
          </a:p>
        </p:txBody>
      </p:sp>
    </p:spTree>
    <p:extLst>
      <p:ext uri="{BB962C8B-B14F-4D97-AF65-F5344CB8AC3E}">
        <p14:creationId xmlns:p14="http://schemas.microsoft.com/office/powerpoint/2010/main" val="369463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https://www.youtube.com/watch?v=RZvdql3Ev0E</a:t>
            </a:r>
          </a:p>
        </p:txBody>
      </p:sp>
      <p:sp>
        <p:nvSpPr>
          <p:cNvPr id="4" name="Marcador de número de diapositiva 3"/>
          <p:cNvSpPr>
            <a:spLocks noGrp="1"/>
          </p:cNvSpPr>
          <p:nvPr>
            <p:ph type="sldNum" sz="quarter" idx="10"/>
          </p:nvPr>
        </p:nvSpPr>
        <p:spPr/>
        <p:txBody>
          <a:bodyPr/>
          <a:lstStyle/>
          <a:p>
            <a:fld id="{65097B6B-FF96-F443-AED4-FFB28983C4F8}" type="slidenum">
              <a:rPr lang="en-US" smtClean="0"/>
              <a:t>48</a:t>
            </a:fld>
            <a:endParaRPr lang="en-US"/>
          </a:p>
        </p:txBody>
      </p:sp>
    </p:spTree>
    <p:extLst>
      <p:ext uri="{BB962C8B-B14F-4D97-AF65-F5344CB8AC3E}">
        <p14:creationId xmlns:p14="http://schemas.microsoft.com/office/powerpoint/2010/main" val="245071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01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Miguel -&gt;James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88264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10/12/20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7989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70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64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81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10/12/20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0354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Bef>
                <a:spcPts val="1000"/>
              </a:spcBef>
            </a:pPr>
            <a:endParaRPr lang="en-US" sz="1400"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68</a:t>
            </a:fld>
            <a:endParaRPr lang="en-US"/>
          </a:p>
        </p:txBody>
      </p:sp>
    </p:spTree>
    <p:extLst>
      <p:ext uri="{BB962C8B-B14F-4D97-AF65-F5344CB8AC3E}">
        <p14:creationId xmlns:p14="http://schemas.microsoft.com/office/powerpoint/2010/main" val="299083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10/12/20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8146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09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894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https://www.youtube.com/watch?v=RZvdql3Ev0E</a:t>
            </a:r>
          </a:p>
        </p:txBody>
      </p:sp>
      <p:sp>
        <p:nvSpPr>
          <p:cNvPr id="4" name="Marcador de número de diapositiva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064948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887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290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778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65490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a:xfrm>
            <a:off x="1552878" y="810913"/>
            <a:ext cx="6962472" cy="994172"/>
          </a:xfrm>
        </p:spPr>
        <p:txBody>
          <a:bodyPr>
            <a:normAutofit/>
          </a:bodyPr>
          <a:lstStyle>
            <a:lvl1pPr>
              <a:defRPr sz="27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1552878" y="2241000"/>
            <a:ext cx="6962472" cy="2495579"/>
          </a:xfrm>
        </p:spPr>
        <p:txBody>
          <a:bodyPr>
            <a:normAutofit/>
          </a:bodyPr>
          <a:lstStyle>
            <a:lvl1pPr marL="0" indent="0">
              <a:buNone/>
              <a:defRPr sz="1200"/>
            </a:lvl1pPr>
            <a:lvl2pPr marL="342883" indent="0">
              <a:buNone/>
              <a:defRPr sz="1200"/>
            </a:lvl2pPr>
            <a:lvl3pPr marL="685766" indent="0">
              <a:buNone/>
              <a:defRPr sz="1200"/>
            </a:lvl3pPr>
            <a:lvl4pPr marL="1028649" indent="0">
              <a:buNone/>
              <a:defRPr sz="1200"/>
            </a:lvl4pPr>
            <a:lvl5pPr marL="1371531" indent="0">
              <a:buNone/>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12/10/20</a:t>
            </a:fld>
            <a:endParaRPr lang="es-ES"/>
          </a:p>
        </p:txBody>
      </p:sp>
      <p:sp>
        <p:nvSpPr>
          <p:cNvPr id="5" name="Footer Placeholder 4"/>
          <p:cNvSpPr>
            <a:spLocks noGrp="1"/>
          </p:cNvSpPr>
          <p:nvPr>
            <p:ph type="ftr" sz="quarter" idx="11"/>
          </p:nvPr>
        </p:nvSpPr>
        <p:spPr/>
        <p:txBody>
          <a:bodyPr/>
          <a:lstStyle/>
          <a:p>
            <a:endParaRPr lang="es-ES"/>
          </a:p>
        </p:txBody>
      </p:sp>
      <p:sp>
        <p:nvSpPr>
          <p:cNvPr id="11" name="Text Placeholder 13">
            <a:extLst>
              <a:ext uri="{FF2B5EF4-FFF2-40B4-BE49-F238E27FC236}">
                <a16:creationId xmlns:a16="http://schemas.microsoft.com/office/drawing/2014/main" id="{B841E858-A3E1-9349-85DD-D82B8F9FDE5F}"/>
              </a:ext>
            </a:extLst>
          </p:cNvPr>
          <p:cNvSpPr>
            <a:spLocks noGrp="1"/>
          </p:cNvSpPr>
          <p:nvPr>
            <p:ph type="body" sz="quarter" idx="13" hasCustomPrompt="1"/>
          </p:nvPr>
        </p:nvSpPr>
        <p:spPr>
          <a:xfrm>
            <a:off x="1552878" y="1815523"/>
            <a:ext cx="6962472" cy="300615"/>
          </a:xfrm>
        </p:spPr>
        <p:txBody>
          <a:bodyPr/>
          <a:lstStyle>
            <a:lvl1pPr marL="0" indent="0">
              <a:buNone/>
              <a:defRPr sz="2025" b="1"/>
            </a:lvl1pPr>
          </a:lstStyle>
          <a:p>
            <a:pPr lvl="0"/>
            <a:r>
              <a:rPr lang="en-US" dirty="0"/>
              <a:t>Subtitle</a:t>
            </a:r>
            <a:endParaRPr lang="es-ES" dirty="0"/>
          </a:p>
        </p:txBody>
      </p:sp>
    </p:spTree>
    <p:extLst>
      <p:ext uri="{BB962C8B-B14F-4D97-AF65-F5344CB8AC3E}">
        <p14:creationId xmlns:p14="http://schemas.microsoft.com/office/powerpoint/2010/main" val="178130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439793" y="1075777"/>
            <a:ext cx="8263890" cy="2293867"/>
          </a:xfrm>
        </p:spPr>
        <p:txBody>
          <a:bodyPr wrap="square">
            <a:spAutoFit/>
          </a:bodyPr>
          <a:lstStyle>
            <a:lvl1pPr marL="0" indent="0">
              <a:buNone/>
              <a:defRPr/>
            </a:lvl1pPr>
            <a:lvl2pPr marL="171441" indent="0">
              <a:buNone/>
              <a:defRPr/>
            </a:lvl2pPr>
            <a:lvl3pPr marL="342883" indent="0">
              <a:buNone/>
              <a:defRPr/>
            </a:lvl3pPr>
            <a:lvl4pPr marL="514324" indent="0">
              <a:buNone/>
              <a:defRPr/>
            </a:lvl4pPr>
            <a:lvl5pPr marL="68576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890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32600" y="2796475"/>
            <a:ext cx="3069300" cy="717900"/>
          </a:xfrm>
          <a:prstGeom prst="rect">
            <a:avLst/>
          </a:prstGeom>
        </p:spPr>
        <p:txBody>
          <a:bodyPr wrap="square" lIns="91425" tIns="91425" rIns="91425" bIns="91425" anchor="b" anchorCtr="0"/>
          <a:lstStyle>
            <a:lvl1pPr lvl="0" algn="ctr" rtl="0">
              <a:spcBef>
                <a:spcPts val="0"/>
              </a:spcBef>
              <a:buSzPct val="100000"/>
              <a:buFont typeface="Roboto"/>
              <a:defRPr sz="1600">
                <a:latin typeface="Roboto"/>
                <a:ea typeface="Roboto"/>
                <a:cs typeface="Roboto"/>
                <a:sym typeface="Roboto"/>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26" name="Shape 26"/>
          <p:cNvSpPr txBox="1">
            <a:spLocks noGrp="1"/>
          </p:cNvSpPr>
          <p:nvPr>
            <p:ph type="subTitle" idx="1"/>
          </p:nvPr>
        </p:nvSpPr>
        <p:spPr>
          <a:xfrm>
            <a:off x="294000" y="3434550"/>
            <a:ext cx="3346500" cy="634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200">
                <a:latin typeface="Roboto"/>
                <a:ea typeface="Roboto"/>
                <a:cs typeface="Roboto"/>
                <a:sym typeface="Roboto"/>
              </a:defRPr>
            </a:lvl1pPr>
            <a:lvl2pPr lvl="1" algn="ctr" rtl="0">
              <a:lnSpc>
                <a:spcPct val="100000"/>
              </a:lnSpc>
              <a:spcBef>
                <a:spcPts val="0"/>
              </a:spcBef>
              <a:spcAft>
                <a:spcPts val="0"/>
              </a:spcAft>
              <a:buSzPct val="100000"/>
              <a:buFont typeface="Roboto"/>
              <a:buNone/>
              <a:defRPr sz="1200">
                <a:latin typeface="Roboto"/>
                <a:ea typeface="Roboto"/>
                <a:cs typeface="Roboto"/>
                <a:sym typeface="Roboto"/>
              </a:defRPr>
            </a:lvl2pPr>
            <a:lvl3pPr lvl="2" algn="ctr" rtl="0">
              <a:lnSpc>
                <a:spcPct val="100000"/>
              </a:lnSpc>
              <a:spcBef>
                <a:spcPts val="0"/>
              </a:spcBef>
              <a:spcAft>
                <a:spcPts val="0"/>
              </a:spcAft>
              <a:buSzPct val="100000"/>
              <a:buFont typeface="Roboto"/>
              <a:buNone/>
              <a:defRPr sz="1200">
                <a:latin typeface="Roboto"/>
                <a:ea typeface="Roboto"/>
                <a:cs typeface="Roboto"/>
                <a:sym typeface="Roboto"/>
              </a:defRPr>
            </a:lvl3pPr>
            <a:lvl4pPr lvl="3" algn="ctr" rtl="0">
              <a:lnSpc>
                <a:spcPct val="100000"/>
              </a:lnSpc>
              <a:spcBef>
                <a:spcPts val="0"/>
              </a:spcBef>
              <a:spcAft>
                <a:spcPts val="0"/>
              </a:spcAft>
              <a:buSzPct val="100000"/>
              <a:buFont typeface="Roboto"/>
              <a:buNone/>
              <a:defRPr sz="1200">
                <a:latin typeface="Roboto"/>
                <a:ea typeface="Roboto"/>
                <a:cs typeface="Roboto"/>
                <a:sym typeface="Roboto"/>
              </a:defRPr>
            </a:lvl4pPr>
            <a:lvl5pPr lvl="4" algn="ctr" rtl="0">
              <a:lnSpc>
                <a:spcPct val="100000"/>
              </a:lnSpc>
              <a:spcBef>
                <a:spcPts val="0"/>
              </a:spcBef>
              <a:spcAft>
                <a:spcPts val="0"/>
              </a:spcAft>
              <a:buSzPct val="100000"/>
              <a:buFont typeface="Roboto"/>
              <a:buNone/>
              <a:defRPr sz="1200">
                <a:latin typeface="Roboto"/>
                <a:ea typeface="Roboto"/>
                <a:cs typeface="Roboto"/>
                <a:sym typeface="Roboto"/>
              </a:defRPr>
            </a:lvl5pPr>
            <a:lvl6pPr lvl="5" algn="ctr" rtl="0">
              <a:lnSpc>
                <a:spcPct val="100000"/>
              </a:lnSpc>
              <a:spcBef>
                <a:spcPts val="0"/>
              </a:spcBef>
              <a:spcAft>
                <a:spcPts val="0"/>
              </a:spcAft>
              <a:buSzPct val="100000"/>
              <a:buFont typeface="Roboto"/>
              <a:buNone/>
              <a:defRPr sz="1200">
                <a:latin typeface="Roboto"/>
                <a:ea typeface="Roboto"/>
                <a:cs typeface="Roboto"/>
                <a:sym typeface="Roboto"/>
              </a:defRPr>
            </a:lvl6pPr>
            <a:lvl7pPr lvl="6" algn="ctr" rtl="0">
              <a:lnSpc>
                <a:spcPct val="100000"/>
              </a:lnSpc>
              <a:spcBef>
                <a:spcPts val="0"/>
              </a:spcBef>
              <a:spcAft>
                <a:spcPts val="0"/>
              </a:spcAft>
              <a:buSzPct val="100000"/>
              <a:buFont typeface="Roboto"/>
              <a:buNone/>
              <a:defRPr sz="1200">
                <a:latin typeface="Roboto"/>
                <a:ea typeface="Roboto"/>
                <a:cs typeface="Roboto"/>
                <a:sym typeface="Roboto"/>
              </a:defRPr>
            </a:lvl7pPr>
            <a:lvl8pPr lvl="7" algn="ctr" rtl="0">
              <a:lnSpc>
                <a:spcPct val="100000"/>
              </a:lnSpc>
              <a:spcBef>
                <a:spcPts val="0"/>
              </a:spcBef>
              <a:spcAft>
                <a:spcPts val="0"/>
              </a:spcAft>
              <a:buSzPct val="100000"/>
              <a:buFont typeface="Roboto"/>
              <a:buNone/>
              <a:defRPr sz="1200">
                <a:latin typeface="Roboto"/>
                <a:ea typeface="Roboto"/>
                <a:cs typeface="Roboto"/>
                <a:sym typeface="Roboto"/>
              </a:defRPr>
            </a:lvl8pPr>
            <a:lvl9pPr lvl="8" algn="ctr" rtl="0">
              <a:lnSpc>
                <a:spcPct val="100000"/>
              </a:lnSpc>
              <a:spcBef>
                <a:spcPts val="0"/>
              </a:spcBef>
              <a:spcAft>
                <a:spcPts val="0"/>
              </a:spcAft>
              <a:buSzPct val="100000"/>
              <a:buFont typeface="Roboto"/>
              <a:buNone/>
              <a:defRPr sz="1200">
                <a:latin typeface="Roboto"/>
                <a:ea typeface="Roboto"/>
                <a:cs typeface="Roboto"/>
                <a:sym typeface="Roboto"/>
              </a:defRPr>
            </a:lvl9pPr>
          </a:lstStyle>
          <a:p>
            <a:endParaRPr/>
          </a:p>
        </p:txBody>
      </p:sp>
      <p:sp>
        <p:nvSpPr>
          <p:cNvPr id="27" name="Shape 27"/>
          <p:cNvSpPr/>
          <p:nvPr/>
        </p:nvSpPr>
        <p:spPr>
          <a:xfrm>
            <a:off x="1021188"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3625950"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230713" y="1120800"/>
            <a:ext cx="1892100" cy="18921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741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3_DEMO Lead-in">
    <p:bg>
      <p:bgPr>
        <a:solidFill>
          <a:schemeClr val="accent2"/>
        </a:solidFill>
        <a:effectLst/>
      </p:bgPr>
    </p:bg>
    <p:spTree>
      <p:nvGrpSpPr>
        <p:cNvPr id="1" name=""/>
        <p:cNvGrpSpPr/>
        <p:nvPr/>
      </p:nvGrpSpPr>
      <p:grpSpPr>
        <a:xfrm>
          <a:off x="0" y="0"/>
          <a:ext cx="0" cy="0"/>
          <a:chOff x="0" y="0"/>
          <a:chExt cx="0" cy="0"/>
        </a:xfrm>
      </p:grpSpPr>
      <p:sp>
        <p:nvSpPr>
          <p:cNvPr id="4" name="TextBox 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
        <p:nvSpPr>
          <p:cNvPr id="34" name="TextBox 33"/>
          <p:cNvSpPr txBox="1"/>
          <p:nvPr/>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46" name="TextBox 45"/>
          <p:cNvSpPr txBox="1"/>
          <p:nvPr userDrawn="1"/>
        </p:nvSpPr>
        <p:spPr>
          <a:xfrm>
            <a:off x="517161" y="2675744"/>
            <a:ext cx="2285241"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Tree>
    <p:extLst>
      <p:ext uri="{BB962C8B-B14F-4D97-AF65-F5344CB8AC3E}">
        <p14:creationId xmlns:p14="http://schemas.microsoft.com/office/powerpoint/2010/main" val="1231761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1638606"/>
          </a:xfrm>
        </p:spPr>
        <p:txBody>
          <a:bodyPr/>
          <a:lstStyle>
            <a:lvl2pPr marL="574579" indent="-114281">
              <a:defRPr/>
            </a:lvl2pPr>
            <a:lvl3pPr marL="1028528" indent="-114281">
              <a:defRPr/>
            </a:lvl3pPr>
            <a:lvl4pPr marL="1488826" indent="-114281">
              <a:defRPr/>
            </a:lvl4pPr>
            <a:lvl5pPr marL="1942775" indent="-114281">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57200" y="401956"/>
            <a:ext cx="8229600" cy="360548"/>
          </a:xfrm>
        </p:spPr>
        <p:txBody>
          <a:bodyPr/>
          <a:lstStyle/>
          <a:p>
            <a:r>
              <a:rPr lang="en-US" dirty="0"/>
              <a:t>Click to edit title</a:t>
            </a:r>
          </a:p>
        </p:txBody>
      </p:sp>
      <p:sp>
        <p:nvSpPr>
          <p:cNvPr id="12" name="Text Placeholder 13"/>
          <p:cNvSpPr>
            <a:spLocks noGrp="1"/>
          </p:cNvSpPr>
          <p:nvPr>
            <p:ph type="body" sz="quarter" idx="17" hasCustomPrompt="1"/>
          </p:nvPr>
        </p:nvSpPr>
        <p:spPr>
          <a:xfrm>
            <a:off x="457200" y="809626"/>
            <a:ext cx="8229600" cy="302006"/>
          </a:xfrm>
        </p:spPr>
        <p:txBody>
          <a:bodyPr/>
          <a:lstStyle>
            <a:lvl1pPr marL="0" indent="0">
              <a:buNone/>
              <a:defRPr sz="1200">
                <a:solidFill>
                  <a:schemeClr val="tx1"/>
                </a:solidFill>
              </a:defRPr>
            </a:lvl1pPr>
            <a:lvl2pPr marL="174596" indent="0">
              <a:buNone/>
              <a:defRPr sz="1200">
                <a:solidFill>
                  <a:schemeClr val="tx1"/>
                </a:solidFill>
              </a:defRPr>
            </a:lvl2pPr>
            <a:lvl3pPr marL="342843" indent="0">
              <a:buNone/>
              <a:defRPr sz="1200">
                <a:solidFill>
                  <a:schemeClr val="tx1"/>
                </a:solidFill>
              </a:defRPr>
            </a:lvl3pPr>
            <a:lvl4pPr marL="517438" indent="0">
              <a:buNone/>
              <a:defRPr sz="1200">
                <a:solidFill>
                  <a:schemeClr val="tx1"/>
                </a:solidFill>
              </a:defRPr>
            </a:lvl4pPr>
            <a:lvl5pPr marL="685685" indent="0">
              <a:buNone/>
              <a:defRPr sz="1200">
                <a:solidFill>
                  <a:schemeClr val="tx1"/>
                </a:solidFill>
              </a:defRPr>
            </a:lvl5pPr>
          </a:lstStyle>
          <a:p>
            <a:pPr lvl="0"/>
            <a:r>
              <a:rPr lang="en-US" dirty="0"/>
              <a:t>Click to edit text</a:t>
            </a:r>
          </a:p>
        </p:txBody>
      </p:sp>
      <p:sp>
        <p:nvSpPr>
          <p:cNvPr id="13" name="Date Placeholder 12"/>
          <p:cNvSpPr>
            <a:spLocks noGrp="1"/>
          </p:cNvSpPr>
          <p:nvPr>
            <p:ph type="dt" sz="half" idx="18"/>
          </p:nvPr>
        </p:nvSpPr>
        <p:spPr>
          <a:xfrm>
            <a:off x="1927534" y="4760803"/>
            <a:ext cx="1098755" cy="138503"/>
          </a:xfrm>
          <a:prstGeom prst="rect">
            <a:avLst/>
          </a:prstGeom>
        </p:spPr>
        <p:txBody>
          <a:bodyPr/>
          <a:lstStyle/>
          <a:p>
            <a:fld id="{6DD3B76A-C5DE-4B9A-BEAE-BBF0DC17AAA8}" type="datetime1">
              <a:rPr lang="en-US" smtClean="0"/>
              <a:t>10/12/20</a:t>
            </a:fld>
            <a:endParaRPr lang="en-US" dirty="0"/>
          </a:p>
        </p:txBody>
      </p:sp>
      <p:sp>
        <p:nvSpPr>
          <p:cNvPr id="14" name="Footer Placeholder 13"/>
          <p:cNvSpPr>
            <a:spLocks noGrp="1"/>
          </p:cNvSpPr>
          <p:nvPr>
            <p:ph type="ftr" sz="quarter" idx="19"/>
          </p:nvPr>
        </p:nvSpPr>
        <p:spPr>
          <a:xfrm>
            <a:off x="698910" y="4760805"/>
            <a:ext cx="1228623" cy="138503"/>
          </a:xfrm>
          <a:prstGeom prst="rect">
            <a:avLst/>
          </a:prstGeom>
        </p:spPr>
        <p:txBody>
          <a:bodyPr/>
          <a:lstStyle/>
          <a:p>
            <a:r>
              <a:rPr lang="en-US"/>
              <a:t>Microsoft confidential</a:t>
            </a:r>
            <a:endParaRPr lang="en-US" dirty="0"/>
          </a:p>
        </p:txBody>
      </p:sp>
      <p:sp>
        <p:nvSpPr>
          <p:cNvPr id="15" name="Slide Number Placeholder 14"/>
          <p:cNvSpPr>
            <a:spLocks noGrp="1"/>
          </p:cNvSpPr>
          <p:nvPr>
            <p:ph type="sldNum" sz="quarter" idx="20"/>
          </p:nvPr>
        </p:nvSpPr>
        <p:spPr>
          <a:xfrm>
            <a:off x="457201" y="4760804"/>
            <a:ext cx="228926" cy="138504"/>
          </a:xfrm>
          <a:prstGeom prst="rect">
            <a:avLst/>
          </a:prstGeom>
        </p:spPr>
        <p:txBody>
          <a:body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28374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115310" y="891883"/>
            <a:ext cx="5826763" cy="1704411"/>
          </a:xfrm>
        </p:spPr>
        <p:txBody>
          <a:bodyPr wrap="square">
            <a:spAutoFit/>
          </a:bodyPr>
          <a:lstStyle>
            <a:lvl1pPr marL="0" indent="0">
              <a:buNone/>
              <a:defRPr baseline="0">
                <a:solidFill>
                  <a:srgbClr val="0A79D2"/>
                </a:solidFill>
              </a:defRPr>
            </a:lvl1pPr>
            <a:lvl2pPr marL="25206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2pPr>
            <a:lvl3pPr marL="42010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471" kern="1200" spc="0" baseline="0" dirty="0" smtClean="0">
                <a:gradFill>
                  <a:gsLst>
                    <a:gs pos="1250">
                      <a:schemeClr val="tx1"/>
                    </a:gs>
                    <a:gs pos="100000">
                      <a:schemeClr val="tx1"/>
                    </a:gs>
                  </a:gsLst>
                  <a:lin ang="5400000" scaled="0"/>
                </a:gradFill>
                <a:latin typeface="+mn-lt"/>
                <a:ea typeface="+mn-ea"/>
                <a:cs typeface="+mn-cs"/>
              </a:defRPr>
            </a:lvl3pPr>
            <a:lvl4pPr marL="588140"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smtClean="0">
                <a:gradFill>
                  <a:gsLst>
                    <a:gs pos="1250">
                      <a:schemeClr val="tx1"/>
                    </a:gs>
                    <a:gs pos="100000">
                      <a:schemeClr val="tx1"/>
                    </a:gs>
                  </a:gsLst>
                  <a:lin ang="5400000" scaled="0"/>
                </a:gradFill>
                <a:latin typeface="+mn-lt"/>
                <a:ea typeface="+mn-ea"/>
                <a:cs typeface="+mn-cs"/>
              </a:defRPr>
            </a:lvl4pPr>
            <a:lvl5pPr marL="756181" marR="0" indent="0" algn="l" defTabSz="685775" rtl="0" eaLnBrk="1" fontAlgn="auto" latinLnBrk="0" hangingPunct="1">
              <a:lnSpc>
                <a:spcPct val="90000"/>
              </a:lnSpc>
              <a:spcBef>
                <a:spcPct val="20000"/>
              </a:spcBef>
              <a:spcAft>
                <a:spcPts val="0"/>
              </a:spcAft>
              <a:buClrTx/>
              <a:buSzPct val="90000"/>
              <a:buFont typeface="Arial" pitchFamily="34" charset="0"/>
              <a:buNone/>
              <a:tabLst/>
              <a:defRPr lang="en-US" sz="1324"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3529" b="0" kern="1200" cap="none" spc="-75"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01931" y="1165585"/>
            <a:ext cx="2689274" cy="2689656"/>
          </a:xfrm>
          <a:prstGeom prst="ellipse">
            <a:avLst/>
          </a:prstGeom>
        </p:spPr>
        <p:txBody>
          <a:bodyPr anchor="ctr" anchorCtr="0">
            <a:normAutofit/>
          </a:bodyPr>
          <a:lstStyle>
            <a:lvl1pPr>
              <a:defRPr sz="1176"/>
            </a:lvl1pPr>
          </a:lstStyle>
          <a:p>
            <a:r>
              <a:rPr lang="en-US" dirty="0"/>
              <a:t>Click icon to add picture</a:t>
            </a:r>
          </a:p>
        </p:txBody>
      </p:sp>
    </p:spTree>
    <p:extLst>
      <p:ext uri="{BB962C8B-B14F-4D97-AF65-F5344CB8AC3E}">
        <p14:creationId xmlns:p14="http://schemas.microsoft.com/office/powerpoint/2010/main" val="6193628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95781"/>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70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photo">
    <p:spTree>
      <p:nvGrpSpPr>
        <p:cNvPr id="1" name=""/>
        <p:cNvGrpSpPr/>
        <p:nvPr/>
      </p:nvGrpSpPr>
      <p:grpSpPr>
        <a:xfrm>
          <a:off x="0" y="0"/>
          <a:ext cx="0" cy="0"/>
          <a:chOff x="0" y="0"/>
          <a:chExt cx="0" cy="0"/>
        </a:xfrm>
      </p:grpSpPr>
      <p:sp>
        <p:nvSpPr>
          <p:cNvPr id="2" name="Title 1"/>
          <p:cNvSpPr>
            <a:spLocks noGrp="1"/>
          </p:cNvSpPr>
          <p:nvPr>
            <p:ph type="title"/>
          </p:nvPr>
        </p:nvSpPr>
        <p:spPr>
          <a:xfrm>
            <a:off x="1552878" y="810913"/>
            <a:ext cx="3902127" cy="994172"/>
          </a:xfrm>
        </p:spPr>
        <p:txBody>
          <a:bodyPr>
            <a:normAutofit/>
          </a:bodyPr>
          <a:lstStyle>
            <a:lvl1pPr>
              <a:defRPr sz="27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1552878" y="1879600"/>
            <a:ext cx="3902127" cy="2753122"/>
          </a:xfrm>
        </p:spPr>
        <p:txBody>
          <a:bodyPr>
            <a:normAutofit/>
          </a:bodyPr>
          <a:lstStyle>
            <a:lvl1pPr marL="0" indent="0">
              <a:buNone/>
              <a:defRPr sz="1200"/>
            </a:lvl1pPr>
            <a:lvl2pPr marL="342883" indent="0">
              <a:buNone/>
              <a:defRPr sz="1200"/>
            </a:lvl2pPr>
            <a:lvl3pPr marL="685766" indent="0">
              <a:buNone/>
              <a:defRPr sz="1200"/>
            </a:lvl3pPr>
            <a:lvl4pPr marL="1028649" indent="0">
              <a:buNone/>
              <a:defRPr sz="1200"/>
            </a:lvl4pPr>
            <a:lvl5pPr marL="1371531" indent="0">
              <a:buNone/>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endParaRPr lang="es-ES" dirty="0"/>
          </a:p>
        </p:txBody>
      </p:sp>
      <p:sp>
        <p:nvSpPr>
          <p:cNvPr id="5" name="Footer Placeholder 4"/>
          <p:cNvSpPr>
            <a:spLocks noGrp="1"/>
          </p:cNvSpPr>
          <p:nvPr>
            <p:ph type="ftr" sz="quarter" idx="11"/>
          </p:nvPr>
        </p:nvSpPr>
        <p:spPr/>
        <p:txBody>
          <a:bodyPr/>
          <a:lstStyle/>
          <a:p>
            <a:endParaRPr lang="es-ES" dirty="0"/>
          </a:p>
        </p:txBody>
      </p:sp>
      <p:sp>
        <p:nvSpPr>
          <p:cNvPr id="10" name="Picture Placeholder 10">
            <a:extLst>
              <a:ext uri="{FF2B5EF4-FFF2-40B4-BE49-F238E27FC236}">
                <a16:creationId xmlns:a16="http://schemas.microsoft.com/office/drawing/2014/main" id="{BC808AA7-189A-FF41-8132-1C74D0AE6E62}"/>
              </a:ext>
            </a:extLst>
          </p:cNvPr>
          <p:cNvSpPr>
            <a:spLocks noGrp="1"/>
          </p:cNvSpPr>
          <p:nvPr>
            <p:ph type="pic" sz="quarter" idx="14"/>
          </p:nvPr>
        </p:nvSpPr>
        <p:spPr>
          <a:xfrm>
            <a:off x="5620116" y="810913"/>
            <a:ext cx="2852493" cy="3821906"/>
          </a:xfrm>
        </p:spPr>
        <p:txBody>
          <a:bodyPr/>
          <a:lstStyle/>
          <a:p>
            <a:endParaRPr lang="es-ES"/>
          </a:p>
        </p:txBody>
      </p:sp>
    </p:spTree>
    <p:extLst>
      <p:ext uri="{BB962C8B-B14F-4D97-AF65-F5344CB8AC3E}">
        <p14:creationId xmlns:p14="http://schemas.microsoft.com/office/powerpoint/2010/main" val="215217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1552878" y="810913"/>
            <a:ext cx="6962472" cy="994172"/>
          </a:xfrm>
        </p:spPr>
        <p:txBody>
          <a:bodyPr>
            <a:normAutofit/>
          </a:bodyPr>
          <a:lstStyle>
            <a:lvl1pPr>
              <a:defRPr sz="27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1552878" y="1879600"/>
            <a:ext cx="6962472" cy="2753122"/>
          </a:xfrm>
        </p:spPr>
        <p:txBody>
          <a:bodyPr>
            <a:normAutofit/>
          </a:bodyPr>
          <a:lstStyle>
            <a:lvl1pPr marL="0" indent="0">
              <a:buNone/>
              <a:defRPr sz="1200"/>
            </a:lvl1pPr>
            <a:lvl2pPr marL="342883" indent="0">
              <a:buNone/>
              <a:defRPr sz="1200"/>
            </a:lvl2pPr>
            <a:lvl3pPr marL="685766" indent="0">
              <a:buNone/>
              <a:defRPr sz="1200"/>
            </a:lvl3pPr>
            <a:lvl4pPr marL="1028649" indent="0">
              <a:buNone/>
              <a:defRPr sz="1200"/>
            </a:lvl4pPr>
            <a:lvl5pPr marL="1371531" indent="0">
              <a:buNone/>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12/10/20</a:t>
            </a:fld>
            <a:endParaRPr lang="es-ES"/>
          </a:p>
        </p:txBody>
      </p:sp>
      <p:sp>
        <p:nvSpPr>
          <p:cNvPr id="5" name="Footer Placeholder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4834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9" r:id="rId4"/>
    <p:sldLayoutId id="2147483660" r:id="rId5"/>
    <p:sldLayoutId id="2147483661" r:id="rId6"/>
    <p:sldLayoutId id="2147483662" r:id="rId7"/>
    <p:sldLayoutId id="2147483664" r:id="rId8"/>
    <p:sldLayoutId id="2147483665" r:id="rId9"/>
    <p:sldLayoutId id="2147483666" r:id="rId10"/>
    <p:sldLayoutId id="2147483667"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mailto:javiersuarezruiz@hotmail.com" TargetMode="External"/><Relationship Id="rId2" Type="http://schemas.openxmlformats.org/officeDocument/2006/relationships/hyperlink" Target="http://geeks.ms/blogs/jsuarez" TargetMode="Externa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mailto:jsuarez@.icrosof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hyperlink" Target="https://github.com/xamarin/Xamarin.Forms/issues/3172"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hyperlink" Target="https://github.com/jsuarezruiz/xamarin-forms-perf-playground" TargetMode="External"/><Relationship Id="rId1" Type="http://schemas.openxmlformats.org/officeDocument/2006/relationships/slideLayout" Target="../slideLayouts/slideLayout10.xml"/><Relationship Id="rId4" Type="http://schemas.openxmlformats.org/officeDocument/2006/relationships/hyperlink" Target="https://github.com/xamarin/Xamarin.Forms/pull/6087/file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35"/>
        <p:cNvGrpSpPr/>
        <p:nvPr/>
      </p:nvGrpSpPr>
      <p:grpSpPr>
        <a:xfrm>
          <a:off x="0" y="0"/>
          <a:ext cx="0" cy="0"/>
          <a:chOff x="0" y="0"/>
          <a:chExt cx="0" cy="0"/>
        </a:xfrm>
      </p:grpSpPr>
      <p:sp>
        <p:nvSpPr>
          <p:cNvPr id="37" name="Shape 37"/>
          <p:cNvSpPr txBox="1">
            <a:spLocks noGrp="1"/>
          </p:cNvSpPr>
          <p:nvPr>
            <p:ph type="ctrTitle"/>
          </p:nvPr>
        </p:nvSpPr>
        <p:spPr>
          <a:xfrm>
            <a:off x="311708" y="1545450"/>
            <a:ext cx="8520600" cy="2052600"/>
          </a:xfrm>
          <a:prstGeom prst="rect">
            <a:avLst/>
          </a:prstGeom>
        </p:spPr>
        <p:txBody>
          <a:bodyPr wrap="square" lIns="91425" tIns="91425" rIns="91425" bIns="91425" anchor="ctr" anchorCtr="0">
            <a:noAutofit/>
          </a:bodyPr>
          <a:lstStyle/>
          <a:p>
            <a:pPr lvl="0" rtl="0">
              <a:spcBef>
                <a:spcPts val="0"/>
              </a:spcBef>
              <a:buNone/>
            </a:pPr>
            <a:r>
              <a:rPr lang="es-ES" sz="3800" dirty="0">
                <a:solidFill>
                  <a:srgbClr val="FFFFFF"/>
                </a:solidFill>
                <a:latin typeface="Segoe UI" panose="020B0502040204020203" pitchFamily="34" charset="0"/>
                <a:ea typeface="Roboto"/>
                <a:cs typeface="Segoe UI" panose="020B0502040204020203" pitchFamily="34" charset="0"/>
                <a:sym typeface="Roboto"/>
              </a:rPr>
              <a:t>Optimizando Apps</a:t>
            </a:r>
            <a:br>
              <a:rPr lang="en" sz="3800" dirty="0">
                <a:solidFill>
                  <a:srgbClr val="FFFFFF"/>
                </a:solidFill>
                <a:latin typeface="Segoe UI" panose="020B0502040204020203" pitchFamily="34" charset="0"/>
                <a:ea typeface="Roboto"/>
                <a:cs typeface="Segoe UI" panose="020B0502040204020203" pitchFamily="34" charset="0"/>
                <a:sym typeface="Roboto"/>
              </a:rPr>
            </a:br>
            <a:r>
              <a:rPr lang="es-ES" sz="2000" dirty="0" err="1">
                <a:solidFill>
                  <a:srgbClr val="FFFFFF"/>
                </a:solidFill>
                <a:latin typeface="Segoe UI" panose="020B0502040204020203" pitchFamily="34" charset="0"/>
                <a:ea typeface="Roboto"/>
                <a:cs typeface="Segoe UI" panose="020B0502040204020203" pitchFamily="34" charset="0"/>
                <a:sym typeface="Roboto"/>
              </a:rPr>
              <a:t>Xamarin.Forms</a:t>
            </a:r>
            <a:endParaRPr lang="en" sz="3800" dirty="0">
              <a:solidFill>
                <a:srgbClr val="FFFFFF"/>
              </a:solidFill>
              <a:latin typeface="Segoe UI" panose="020B0502040204020203" pitchFamily="34" charset="0"/>
              <a:ea typeface="Roboto"/>
              <a:cs typeface="Segoe UI" panose="020B0502040204020203" pitchFamily="34" charset="0"/>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a:t>Compilación de XAML</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a:xfrm>
            <a:off x="1552878" y="1819155"/>
            <a:ext cx="6962472" cy="3221768"/>
          </a:xfrm>
        </p:spPr>
        <p:txBody>
          <a:bodyPr>
            <a:normAutofit fontScale="25000" lnSpcReduction="20000"/>
          </a:bodyPr>
          <a:lstStyle/>
          <a:p>
            <a:r>
              <a:rPr lang="en-US" sz="4000" dirty="0">
                <a:cs typeface="Helvetica" panose="020B0604020202020204" pitchFamily="34" charset="0"/>
              </a:rPr>
              <a:t>Si defines la </a:t>
            </a:r>
            <a:r>
              <a:rPr lang="en-US" sz="4000" dirty="0" err="1">
                <a:cs typeface="Helvetica" panose="020B0604020202020204" pitchFamily="34" charset="0"/>
              </a:rPr>
              <a:t>interfaz</a:t>
            </a:r>
            <a:r>
              <a:rPr lang="en-US" sz="4000" dirty="0">
                <a:cs typeface="Helvetica" panose="020B0604020202020204" pitchFamily="34" charset="0"/>
              </a:rPr>
              <a:t> de </a:t>
            </a:r>
            <a:r>
              <a:rPr lang="en-US" sz="4000" dirty="0" err="1">
                <a:cs typeface="Helvetica" panose="020B0604020202020204" pitchFamily="34" charset="0"/>
              </a:rPr>
              <a:t>usuario</a:t>
            </a:r>
            <a:r>
              <a:rPr lang="en-US" sz="4000" dirty="0">
                <a:cs typeface="Helvetica" panose="020B0604020202020204" pitchFamily="34" charset="0"/>
              </a:rPr>
              <a:t> de la </a:t>
            </a:r>
            <a:r>
              <a:rPr lang="en-US" sz="4000" dirty="0" err="1">
                <a:cs typeface="Helvetica" panose="020B0604020202020204" pitchFamily="34" charset="0"/>
              </a:rPr>
              <a:t>aplicación</a:t>
            </a:r>
            <a:r>
              <a:rPr lang="en-US" sz="4000" dirty="0">
                <a:cs typeface="Helvetica" panose="020B0604020202020204" pitchFamily="34" charset="0"/>
              </a:rPr>
              <a:t> </a:t>
            </a:r>
            <a:r>
              <a:rPr lang="en-US" sz="4000" dirty="0" err="1">
                <a:cs typeface="Helvetica" panose="020B0604020202020204" pitchFamily="34" charset="0"/>
              </a:rPr>
              <a:t>Xamarin.Forms</a:t>
            </a:r>
            <a:r>
              <a:rPr lang="en-US" sz="4000" dirty="0">
                <a:cs typeface="Helvetica" panose="020B0604020202020204" pitchFamily="34" charset="0"/>
              </a:rPr>
              <a:t> con XAML </a:t>
            </a:r>
            <a:r>
              <a:rPr lang="en-US" sz="4000" dirty="0" err="1">
                <a:cs typeface="Helvetica" panose="020B0604020202020204" pitchFamily="34" charset="0"/>
              </a:rPr>
              <a:t>tienes</a:t>
            </a:r>
            <a:r>
              <a:rPr lang="en-US" sz="4000" dirty="0">
                <a:cs typeface="Helvetica" panose="020B0604020202020204" pitchFamily="34" charset="0"/>
              </a:rPr>
              <a:t> la </a:t>
            </a:r>
            <a:r>
              <a:rPr lang="en-US" sz="4000" dirty="0" err="1">
                <a:cs typeface="Helvetica" panose="020B0604020202020204" pitchFamily="34" charset="0"/>
              </a:rPr>
              <a:t>opción</a:t>
            </a:r>
            <a:r>
              <a:rPr lang="en-US" sz="4000" dirty="0">
                <a:cs typeface="Helvetica" panose="020B0604020202020204" pitchFamily="34" charset="0"/>
              </a:rPr>
              <a:t> de </a:t>
            </a:r>
            <a:r>
              <a:rPr lang="en-US" sz="4000" dirty="0" err="1">
                <a:cs typeface="Helvetica" panose="020B0604020202020204" pitchFamily="34" charset="0"/>
              </a:rPr>
              <a:t>utilizar</a:t>
            </a:r>
            <a:r>
              <a:rPr lang="en-US" sz="4000" dirty="0">
                <a:cs typeface="Helvetica" panose="020B0604020202020204" pitchFamily="34" charset="0"/>
              </a:rPr>
              <a:t> </a:t>
            </a:r>
            <a:r>
              <a:rPr lang="en-US" sz="4000" b="1" dirty="0" err="1">
                <a:cs typeface="Helvetica" panose="020B0604020202020204" pitchFamily="34" charset="0"/>
              </a:rPr>
              <a:t>XamlCompilationOptions</a:t>
            </a:r>
            <a:r>
              <a:rPr lang="en-US" sz="4000" dirty="0">
                <a:cs typeface="Helvetica" panose="020B0604020202020204" pitchFamily="34" charset="0"/>
              </a:rPr>
              <a:t>.</a:t>
            </a:r>
          </a:p>
          <a:p>
            <a:r>
              <a:rPr lang="en-US" sz="4000" dirty="0" err="1">
                <a:cs typeface="Helvetica" panose="020B0604020202020204" pitchFamily="34" charset="0"/>
              </a:rPr>
              <a:t>Cuenta</a:t>
            </a:r>
            <a:r>
              <a:rPr lang="en-US" sz="4000" dirty="0">
                <a:cs typeface="Helvetica" panose="020B0604020202020204" pitchFamily="34" charset="0"/>
              </a:rPr>
              <a:t> con dos </a:t>
            </a:r>
            <a:r>
              <a:rPr lang="en-US" sz="4000" dirty="0" err="1">
                <a:cs typeface="Helvetica" panose="020B0604020202020204" pitchFamily="34" charset="0"/>
              </a:rPr>
              <a:t>valores</a:t>
            </a:r>
            <a:r>
              <a:rPr lang="en-US" sz="4000" dirty="0">
                <a:cs typeface="Helvetica" panose="020B0604020202020204" pitchFamily="34" charset="0"/>
              </a:rPr>
              <a:t>:</a:t>
            </a:r>
          </a:p>
          <a:p>
            <a:pPr marL="128588" indent="-128588">
              <a:buFont typeface="Arial" panose="020B0604020202020204" pitchFamily="34" charset="0"/>
              <a:buChar char="•"/>
            </a:pPr>
            <a:r>
              <a:rPr lang="en-US" sz="4000" b="1" dirty="0">
                <a:cs typeface="Helvetica" panose="020B0604020202020204" pitchFamily="34" charset="0"/>
              </a:rPr>
              <a:t>Compile.</a:t>
            </a:r>
          </a:p>
          <a:p>
            <a:pPr marL="300038" lvl="1" indent="-128588">
              <a:buFont typeface="Arial" panose="020B0604020202020204" pitchFamily="34" charset="0"/>
              <a:buChar char="•"/>
            </a:pPr>
            <a:r>
              <a:rPr lang="en-US" sz="4000" dirty="0" err="1">
                <a:cs typeface="Helvetica" panose="020B0604020202020204" pitchFamily="34" charset="0"/>
              </a:rPr>
              <a:t>Acelera</a:t>
            </a:r>
            <a:r>
              <a:rPr lang="en-US" sz="4000" dirty="0">
                <a:cs typeface="Helvetica" panose="020B0604020202020204" pitchFamily="34" charset="0"/>
              </a:rPr>
              <a:t> la </a:t>
            </a:r>
            <a:r>
              <a:rPr lang="en-US" sz="4000" dirty="0" err="1">
                <a:cs typeface="Helvetica" panose="020B0604020202020204" pitchFamily="34" charset="0"/>
              </a:rPr>
              <a:t>carga</a:t>
            </a:r>
            <a:r>
              <a:rPr lang="en-US" sz="4000" dirty="0">
                <a:cs typeface="Helvetica" panose="020B0604020202020204" pitchFamily="34" charset="0"/>
              </a:rPr>
              <a:t> de </a:t>
            </a:r>
            <a:r>
              <a:rPr lang="en-US" sz="4000" dirty="0" err="1">
                <a:cs typeface="Helvetica" panose="020B0604020202020204" pitchFamily="34" charset="0"/>
              </a:rPr>
              <a:t>elementos</a:t>
            </a:r>
            <a:r>
              <a:rPr lang="en-US" sz="4000" dirty="0">
                <a:cs typeface="Helvetica" panose="020B0604020202020204" pitchFamily="34" charset="0"/>
              </a:rPr>
              <a:t> </a:t>
            </a:r>
            <a:r>
              <a:rPr lang="en-US" sz="4000" dirty="0" err="1">
                <a:cs typeface="Helvetica" panose="020B0604020202020204" pitchFamily="34" charset="0"/>
              </a:rPr>
              <a:t>visuales</a:t>
            </a:r>
            <a:r>
              <a:rPr lang="en-US" sz="4000" dirty="0">
                <a:cs typeface="Helvetica" panose="020B0604020202020204" pitchFamily="34" charset="0"/>
              </a:rPr>
              <a:t>.</a:t>
            </a:r>
          </a:p>
          <a:p>
            <a:pPr marL="300038" lvl="1" indent="-128588">
              <a:buFont typeface="Arial" panose="020B0604020202020204" pitchFamily="34" charset="0"/>
              <a:buChar char="•"/>
            </a:pPr>
            <a:r>
              <a:rPr lang="en-US" sz="4000" dirty="0">
                <a:cs typeface="Helvetica" panose="020B0604020202020204" pitchFamily="34" charset="0"/>
              </a:rPr>
              <a:t>Reduce el </a:t>
            </a:r>
            <a:r>
              <a:rPr lang="en-US" sz="4000" dirty="0" err="1">
                <a:cs typeface="Helvetica" panose="020B0604020202020204" pitchFamily="34" charset="0"/>
              </a:rPr>
              <a:t>tamaño</a:t>
            </a:r>
            <a:r>
              <a:rPr lang="en-US" sz="4000" dirty="0">
                <a:cs typeface="Helvetica" panose="020B0604020202020204" pitchFamily="34" charset="0"/>
              </a:rPr>
              <a:t> del </a:t>
            </a:r>
            <a:r>
              <a:rPr lang="en-US" sz="4000" dirty="0" err="1">
                <a:cs typeface="Helvetica" panose="020B0604020202020204" pitchFamily="34" charset="0"/>
              </a:rPr>
              <a:t>paquete</a:t>
            </a:r>
            <a:r>
              <a:rPr lang="en-US" sz="4000" dirty="0">
                <a:cs typeface="Helvetica" panose="020B0604020202020204" pitchFamily="34" charset="0"/>
              </a:rPr>
              <a:t>.</a:t>
            </a:r>
          </a:p>
          <a:p>
            <a:pPr marL="300038" lvl="1" indent="-128588">
              <a:buFont typeface="Arial" panose="020B0604020202020204" pitchFamily="34" charset="0"/>
              <a:buChar char="•"/>
            </a:pPr>
            <a:r>
              <a:rPr lang="en-US" sz="4000" dirty="0">
                <a:cs typeface="Helvetica" panose="020B0604020202020204" pitchFamily="34" charset="0"/>
              </a:rPr>
              <a:t>La </a:t>
            </a:r>
            <a:r>
              <a:rPr lang="en-US" sz="4000" dirty="0" err="1">
                <a:cs typeface="Helvetica" panose="020B0604020202020204" pitchFamily="34" charset="0"/>
              </a:rPr>
              <a:t>compilación</a:t>
            </a:r>
            <a:r>
              <a:rPr lang="en-US" sz="4000" dirty="0">
                <a:cs typeface="Helvetica" panose="020B0604020202020204" pitchFamily="34" charset="0"/>
              </a:rPr>
              <a:t> (AOT) es </a:t>
            </a:r>
            <a:r>
              <a:rPr lang="en-US" sz="4000" dirty="0" err="1">
                <a:cs typeface="Helvetica" panose="020B0604020202020204" pitchFamily="34" charset="0"/>
              </a:rPr>
              <a:t>más</a:t>
            </a:r>
            <a:r>
              <a:rPr lang="en-US" sz="4000" dirty="0">
                <a:cs typeface="Helvetica" panose="020B0604020202020204" pitchFamily="34" charset="0"/>
              </a:rPr>
              <a:t> </a:t>
            </a:r>
            <a:r>
              <a:rPr lang="en-US" sz="4000" dirty="0" err="1">
                <a:cs typeface="Helvetica" panose="020B0604020202020204" pitchFamily="34" charset="0"/>
              </a:rPr>
              <a:t>larga</a:t>
            </a:r>
            <a:r>
              <a:rPr lang="en-US" sz="4000" dirty="0">
                <a:cs typeface="Helvetica" panose="020B0604020202020204" pitchFamily="34" charset="0"/>
              </a:rPr>
              <a:t>.</a:t>
            </a:r>
          </a:p>
          <a:p>
            <a:pPr marL="128588" indent="-128588">
              <a:buFont typeface="Arial" panose="020B0604020202020204" pitchFamily="34" charset="0"/>
              <a:buChar char="•"/>
            </a:pPr>
            <a:r>
              <a:rPr lang="en-US" sz="4000" b="1" dirty="0">
                <a:cs typeface="Helvetica" panose="020B0604020202020204" pitchFamily="34" charset="0"/>
              </a:rPr>
              <a:t>Skip.</a:t>
            </a:r>
          </a:p>
          <a:p>
            <a:pPr marL="300038" lvl="1" indent="-128588">
              <a:buFont typeface="Arial" panose="020B0604020202020204" pitchFamily="34" charset="0"/>
              <a:buChar char="•"/>
            </a:pPr>
            <a:r>
              <a:rPr lang="en-US" sz="4000" dirty="0">
                <a:cs typeface="Helvetica" panose="020B0604020202020204" pitchFamily="34" charset="0"/>
              </a:rPr>
              <a:t>Valor por </a:t>
            </a:r>
            <a:r>
              <a:rPr lang="en-US" sz="4000" dirty="0" err="1">
                <a:cs typeface="Helvetica" panose="020B0604020202020204" pitchFamily="34" charset="0"/>
              </a:rPr>
              <a:t>defecto</a:t>
            </a:r>
            <a:r>
              <a:rPr lang="en-US" sz="4000" dirty="0">
                <a:cs typeface="Helvetica" panose="020B0604020202020204" pitchFamily="34" charset="0"/>
              </a:rPr>
              <a:t> para </a:t>
            </a:r>
            <a:r>
              <a:rPr lang="en-US" sz="4000" dirty="0" err="1">
                <a:cs typeface="Helvetica" panose="020B0604020202020204" pitchFamily="34" charset="0"/>
              </a:rPr>
              <a:t>mantener</a:t>
            </a:r>
            <a:r>
              <a:rPr lang="en-US" sz="4000" dirty="0">
                <a:cs typeface="Helvetica" panose="020B0604020202020204" pitchFamily="34" charset="0"/>
              </a:rPr>
              <a:t> </a:t>
            </a:r>
            <a:r>
              <a:rPr lang="en-US" sz="4000" dirty="0" err="1">
                <a:cs typeface="Helvetica" panose="020B0604020202020204" pitchFamily="34" charset="0"/>
              </a:rPr>
              <a:t>retocompatibilidad</a:t>
            </a:r>
            <a:r>
              <a:rPr lang="en-US" sz="4000" dirty="0">
                <a:cs typeface="Helvetica" panose="020B0604020202020204" pitchFamily="34" charset="0"/>
              </a:rPr>
              <a:t>.</a:t>
            </a:r>
          </a:p>
          <a:p>
            <a:pPr marL="300038" lvl="1" indent="-128588">
              <a:buFont typeface="Arial" panose="020B0604020202020204" pitchFamily="34" charset="0"/>
              <a:buChar char="•"/>
            </a:pPr>
            <a:r>
              <a:rPr lang="en-US" sz="4000" dirty="0">
                <a:cs typeface="Helvetica" panose="020B0604020202020204" pitchFamily="34" charset="0"/>
              </a:rPr>
              <a:t>No hay </a:t>
            </a:r>
            <a:r>
              <a:rPr lang="en-US" sz="4000" dirty="0" err="1">
                <a:cs typeface="Helvetica" panose="020B0604020202020204" pitchFamily="34" charset="0"/>
              </a:rPr>
              <a:t>validación</a:t>
            </a:r>
            <a:r>
              <a:rPr lang="en-US" sz="4000" dirty="0">
                <a:cs typeface="Helvetica" panose="020B0604020202020204" pitchFamily="34" charset="0"/>
              </a:rPr>
              <a:t> </a:t>
            </a:r>
            <a:r>
              <a:rPr lang="en-US" sz="4000" dirty="0" err="1">
                <a:cs typeface="Helvetica" panose="020B0604020202020204" pitchFamily="34" charset="0"/>
              </a:rPr>
              <a:t>en</a:t>
            </a:r>
            <a:r>
              <a:rPr lang="en-US" sz="4000" dirty="0">
                <a:cs typeface="Helvetica" panose="020B0604020202020204" pitchFamily="34" charset="0"/>
              </a:rPr>
              <a:t> </a:t>
            </a:r>
            <a:r>
              <a:rPr lang="en-US" sz="4000" dirty="0" err="1">
                <a:cs typeface="Helvetica" panose="020B0604020202020204" pitchFamily="34" charset="0"/>
              </a:rPr>
              <a:t>tiempo</a:t>
            </a:r>
            <a:r>
              <a:rPr lang="en-US" sz="4000" dirty="0">
                <a:cs typeface="Helvetica" panose="020B0604020202020204" pitchFamily="34" charset="0"/>
              </a:rPr>
              <a:t> de </a:t>
            </a:r>
            <a:r>
              <a:rPr lang="en-US" sz="4000" dirty="0" err="1">
                <a:cs typeface="Helvetica" panose="020B0604020202020204" pitchFamily="34" charset="0"/>
              </a:rPr>
              <a:t>ejecución</a:t>
            </a:r>
            <a:r>
              <a:rPr lang="en-US" sz="4000" dirty="0">
                <a:cs typeface="Helvetica" panose="020B0604020202020204" pitchFamily="34" charset="0"/>
              </a:rPr>
              <a:t> de XAML.</a:t>
            </a:r>
            <a:endParaRPr lang="es-ES" sz="4000"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a:xfrm>
            <a:off x="1552878" y="1393678"/>
            <a:ext cx="6962472" cy="300615"/>
          </a:xfrm>
        </p:spPr>
        <p:txBody>
          <a:bodyPr>
            <a:normAutofit fontScale="40000" lnSpcReduction="20000"/>
          </a:bodyPr>
          <a:lstStyle/>
          <a:p>
            <a:r>
              <a:rPr lang="es-ES" dirty="0"/>
              <a:t>XAMLC</a:t>
            </a:r>
          </a:p>
        </p:txBody>
      </p:sp>
    </p:spTree>
    <p:extLst>
      <p:ext uri="{BB962C8B-B14F-4D97-AF65-F5344CB8AC3E}">
        <p14:creationId xmlns:p14="http://schemas.microsoft.com/office/powerpoint/2010/main" val="397479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Compilación de XAML</a:t>
            </a:r>
          </a:p>
        </p:txBody>
      </p:sp>
      <p:sp>
        <p:nvSpPr>
          <p:cNvPr id="9" name="object 5">
            <a:extLst>
              <a:ext uri="{FF2B5EF4-FFF2-40B4-BE49-F238E27FC236}">
                <a16:creationId xmlns:a16="http://schemas.microsoft.com/office/drawing/2014/main" id="{314E2007-CF33-4DB0-A78A-4FE17EEEDCEB}"/>
              </a:ext>
            </a:extLst>
          </p:cNvPr>
          <p:cNvSpPr/>
          <p:nvPr/>
        </p:nvSpPr>
        <p:spPr>
          <a:xfrm>
            <a:off x="1553074" y="1403438"/>
            <a:ext cx="7194535" cy="43208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525"/>
          </a:p>
        </p:txBody>
      </p:sp>
      <p:sp>
        <p:nvSpPr>
          <p:cNvPr id="10" name="Rectángulo 9">
            <a:extLst>
              <a:ext uri="{FF2B5EF4-FFF2-40B4-BE49-F238E27FC236}">
                <a16:creationId xmlns:a16="http://schemas.microsoft.com/office/drawing/2014/main" id="{21FC7786-0240-43F8-AE41-86467DE858F9}"/>
              </a:ext>
            </a:extLst>
          </p:cNvPr>
          <p:cNvSpPr/>
          <p:nvPr/>
        </p:nvSpPr>
        <p:spPr>
          <a:xfrm>
            <a:off x="1612784" y="1493673"/>
            <a:ext cx="6996588" cy="230832"/>
          </a:xfrm>
          <a:prstGeom prst="rect">
            <a:avLst/>
          </a:prstGeom>
        </p:spPr>
        <p:txBody>
          <a:bodyPr wrap="square">
            <a:spAutoFit/>
          </a:bodyPr>
          <a:lstStyle/>
          <a:p>
            <a:r>
              <a:rPr lang="it-IT" sz="900" dirty="0">
                <a:solidFill>
                  <a:schemeClr val="tx1"/>
                </a:solidFill>
                <a:latin typeface="Consolas" panose="020B0609020204030204" pitchFamily="49" charset="0"/>
              </a:rPr>
              <a:t>[assembly: XamlCompilation(XamlCompilationOptions.Compile)]</a:t>
            </a:r>
            <a:endParaRPr lang="it-IT" sz="900" dirty="0">
              <a:solidFill>
                <a:schemeClr val="tx1"/>
              </a:solidFill>
            </a:endParaRPr>
          </a:p>
        </p:txBody>
      </p:sp>
      <p:pic>
        <p:nvPicPr>
          <p:cNvPr id="11" name="Imagen 10" descr="Imagen que contiene captura de pantalla&#10;&#10;Descripción generada automáticamente">
            <a:extLst>
              <a:ext uri="{FF2B5EF4-FFF2-40B4-BE49-F238E27FC236}">
                <a16:creationId xmlns:a16="http://schemas.microsoft.com/office/drawing/2014/main" id="{F7A94BDB-7106-4483-86B3-B19579D62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955657"/>
            <a:ext cx="4997879" cy="3022557"/>
          </a:xfrm>
          <a:prstGeom prst="rect">
            <a:avLst/>
          </a:prstGeom>
        </p:spPr>
      </p:pic>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629698" y="1955657"/>
            <a:ext cx="2117912" cy="3022556"/>
          </a:xfrm>
        </p:spPr>
        <p:txBody>
          <a:bodyPr>
            <a:normAutofit fontScale="92500" lnSpcReduction="10000"/>
          </a:bodyPr>
          <a:lstStyle/>
          <a:p>
            <a:pPr marL="6477" marR="2591">
              <a:lnSpc>
                <a:spcPct val="100000"/>
              </a:lnSpc>
            </a:pPr>
            <a:r>
              <a:rPr lang="en-US" sz="1500" spc="-5" dirty="0" err="1">
                <a:latin typeface="Calibri (Cuerpo)"/>
                <a:cs typeface="Segoe UI Light"/>
              </a:rPr>
              <a:t>Detalles</a:t>
            </a:r>
            <a:r>
              <a:rPr lang="en-US" sz="1500" spc="-5" dirty="0">
                <a:latin typeface="Calibri (Cuerpo)"/>
                <a:cs typeface="Segoe UI Light"/>
              </a:rPr>
              <a:t>:</a:t>
            </a:r>
          </a:p>
          <a:p>
            <a:pPr marL="220789" marR="2591" indent="-214313">
              <a:lnSpc>
                <a:spcPct val="100000"/>
              </a:lnSpc>
              <a:buFont typeface="Arial" panose="020B0604020202020204" pitchFamily="34" charset="0"/>
              <a:buChar char="•"/>
            </a:pPr>
            <a:r>
              <a:rPr lang="en-US" sz="1500" spc="-5" dirty="0" err="1">
                <a:latin typeface="Calibri (Cuerpo)"/>
                <a:cs typeface="Segoe UI Light"/>
              </a:rPr>
              <a:t>TipCalc</a:t>
            </a:r>
            <a:r>
              <a:rPr lang="en-US" sz="1500" spc="-5" dirty="0">
                <a:latin typeface="Calibri (Cuerpo)"/>
                <a:cs typeface="Segoe UI Light"/>
              </a:rPr>
              <a:t> </a:t>
            </a:r>
            <a:r>
              <a:rPr lang="en-US" sz="1500" spc="-5" dirty="0" err="1">
                <a:latin typeface="Calibri (Cuerpo)"/>
                <a:cs typeface="Segoe UI Light"/>
              </a:rPr>
              <a:t>en</a:t>
            </a:r>
            <a:r>
              <a:rPr lang="en-US" sz="1500" spc="-5" dirty="0">
                <a:latin typeface="Calibri (Cuerpo)"/>
                <a:cs typeface="Segoe UI Light"/>
              </a:rPr>
              <a:t> Android.</a:t>
            </a:r>
          </a:p>
          <a:p>
            <a:pPr marL="220789" marR="2591" indent="-214313">
              <a:lnSpc>
                <a:spcPct val="100000"/>
              </a:lnSpc>
              <a:buFont typeface="Arial" panose="020B0604020202020204" pitchFamily="34" charset="0"/>
              <a:buChar char="•"/>
            </a:pPr>
            <a:r>
              <a:rPr lang="en-US" sz="1500" spc="-5" dirty="0">
                <a:latin typeface="Calibri (Cuerpo)"/>
                <a:cs typeface="Segoe UI Light"/>
              </a:rPr>
              <a:t>JIT.</a:t>
            </a:r>
          </a:p>
          <a:p>
            <a:pPr marL="220789" marR="2591" indent="-214313">
              <a:lnSpc>
                <a:spcPct val="100000"/>
              </a:lnSpc>
              <a:buFont typeface="Arial" panose="020B0604020202020204" pitchFamily="34" charset="0"/>
              <a:buChar char="•"/>
            </a:pPr>
            <a:r>
              <a:rPr lang="en-US" sz="1500" spc="-5" dirty="0" err="1">
                <a:latin typeface="Calibri (Cuerpo)"/>
                <a:cs typeface="Segoe UI Light"/>
              </a:rPr>
              <a:t>Tiempo</a:t>
            </a:r>
            <a:r>
              <a:rPr lang="en-US" sz="1500" spc="-5" dirty="0">
                <a:latin typeface="Calibri (Cuerpo)"/>
                <a:cs typeface="Segoe UI Light"/>
              </a:rPr>
              <a:t> </a:t>
            </a:r>
            <a:r>
              <a:rPr lang="en-US" sz="1500" spc="-5" dirty="0" err="1">
                <a:latin typeface="Calibri (Cuerpo)"/>
                <a:cs typeface="Segoe UI Light"/>
              </a:rPr>
              <a:t>calculado</a:t>
            </a:r>
            <a:r>
              <a:rPr lang="en-US" sz="1500" spc="-5" dirty="0">
                <a:latin typeface="Calibri (Cuerpo)"/>
                <a:cs typeface="Segoe UI Light"/>
              </a:rPr>
              <a:t> con </a:t>
            </a:r>
            <a:r>
              <a:rPr lang="en-US" sz="1500" dirty="0" err="1">
                <a:solidFill>
                  <a:srgbClr val="000000"/>
                </a:solidFill>
                <a:latin typeface="Calibri (Cuerpo)"/>
              </a:rPr>
              <a:t>InitializeComponent</a:t>
            </a:r>
            <a:r>
              <a:rPr lang="en-US" sz="1500" dirty="0">
                <a:solidFill>
                  <a:srgbClr val="000000"/>
                </a:solidFill>
                <a:latin typeface="Calibri (Cuerpo)"/>
              </a:rPr>
              <a:t>().</a:t>
            </a:r>
            <a:endParaRPr lang="en-US" sz="1500" spc="-5" dirty="0">
              <a:solidFill>
                <a:srgbClr val="000000"/>
              </a:solidFill>
              <a:latin typeface="Calibri (Cuerpo)"/>
              <a:cs typeface="Segoe UI Light"/>
            </a:endParaRPr>
          </a:p>
          <a:p>
            <a:pPr marL="220789" marR="2591" indent="-214313">
              <a:lnSpc>
                <a:spcPct val="100000"/>
              </a:lnSpc>
              <a:buFont typeface="Arial" panose="020B0604020202020204" pitchFamily="34" charset="0"/>
              <a:buChar char="•"/>
            </a:pPr>
            <a:r>
              <a:rPr lang="en-US" sz="1500" spc="-5" dirty="0" err="1">
                <a:latin typeface="Calibri (Cuerpo)"/>
                <a:cs typeface="Segoe UI Light"/>
              </a:rPr>
              <a:t>Tiempo</a:t>
            </a:r>
            <a:r>
              <a:rPr lang="en-US" sz="1500" spc="-5" dirty="0">
                <a:latin typeface="Calibri (Cuerpo)"/>
                <a:cs typeface="Segoe UI Light"/>
              </a:rPr>
              <a:t> medio de 5 </a:t>
            </a:r>
            <a:r>
              <a:rPr lang="en-US" sz="1500" spc="-5" dirty="0" err="1">
                <a:latin typeface="Calibri (Cuerpo)"/>
                <a:cs typeface="Segoe UI Light"/>
              </a:rPr>
              <a:t>medidas</a:t>
            </a:r>
            <a:r>
              <a:rPr lang="en-US" sz="1500" spc="-5" dirty="0">
                <a:latin typeface="Calibri (Cuerpo)"/>
                <a:cs typeface="Segoe UI Light"/>
              </a:rPr>
              <a:t>.</a:t>
            </a:r>
          </a:p>
          <a:p>
            <a:pPr marL="220789" marR="2591" indent="-214313">
              <a:lnSpc>
                <a:spcPct val="100000"/>
              </a:lnSpc>
              <a:buFont typeface="Arial" panose="020B0604020202020204" pitchFamily="34" charset="0"/>
              <a:buChar char="•"/>
            </a:pPr>
            <a:r>
              <a:rPr lang="en-US" sz="1500" spc="-5" dirty="0" err="1">
                <a:latin typeface="Calibri (Cuerpo)"/>
                <a:cs typeface="Segoe UI Light"/>
              </a:rPr>
              <a:t>Oneplus</a:t>
            </a:r>
            <a:r>
              <a:rPr lang="en-US" sz="1500" spc="-5" dirty="0">
                <a:latin typeface="Calibri (Cuerpo)"/>
                <a:cs typeface="Segoe UI Light"/>
              </a:rPr>
              <a:t> 6.</a:t>
            </a:r>
          </a:p>
          <a:p>
            <a:endParaRPr lang="es-ES" dirty="0"/>
          </a:p>
          <a:p>
            <a:endParaRPr lang="es-ES" dirty="0"/>
          </a:p>
        </p:txBody>
      </p:sp>
    </p:spTree>
    <p:extLst>
      <p:ext uri="{BB962C8B-B14F-4D97-AF65-F5344CB8AC3E}">
        <p14:creationId xmlns:p14="http://schemas.microsoft.com/office/powerpoint/2010/main" val="9971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Bindings</a:t>
            </a:r>
          </a:p>
          <a:p>
            <a:pPr algn="ctr" defTabSz="685714">
              <a:defRPr/>
            </a:pPr>
            <a:r>
              <a:rPr lang="en-US" sz="1800" spc="-75" dirty="0" err="1">
                <a:solidFill>
                  <a:srgbClr val="FFFFFF"/>
                </a:solidFill>
                <a:cs typeface="Segoe UI Light" panose="020B0502040204020203" pitchFamily="34" charset="0"/>
              </a:rPr>
              <a:t>Todo</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tiene</a:t>
            </a:r>
            <a:r>
              <a:rPr lang="en-US" sz="1800" spc="-75" dirty="0">
                <a:solidFill>
                  <a:srgbClr val="FFFFFF"/>
                </a:solidFill>
                <a:cs typeface="Segoe UI Light" panose="020B0502040204020203" pitchFamily="34" charset="0"/>
              </a:rPr>
              <a:t> un </a:t>
            </a:r>
            <a:r>
              <a:rPr lang="en-US" sz="1800" spc="-75" dirty="0" err="1">
                <a:solidFill>
                  <a:srgbClr val="FFFFFF"/>
                </a:solidFill>
                <a:cs typeface="Segoe UI Light" panose="020B0502040204020203" pitchFamily="34" charset="0"/>
              </a:rPr>
              <a:t>coste</a:t>
            </a:r>
            <a:r>
              <a:rPr lang="en-US" sz="1800" spc="-75" dirty="0">
                <a:solidFill>
                  <a:srgbClr val="FFFFFF"/>
                </a:solidFill>
                <a:cs typeface="Segoe UI Light" panose="020B0502040204020203" pitchFamily="34" charset="0"/>
              </a:rPr>
              <a:t>…</a:t>
            </a:r>
          </a:p>
        </p:txBody>
      </p:sp>
    </p:spTree>
    <p:extLst>
      <p:ext uri="{BB962C8B-B14F-4D97-AF65-F5344CB8AC3E}">
        <p14:creationId xmlns:p14="http://schemas.microsoft.com/office/powerpoint/2010/main" val="22900452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t>Bindings y MVVM</a:t>
            </a:r>
          </a:p>
        </p:txBody>
      </p:sp>
      <p:sp>
        <p:nvSpPr>
          <p:cNvPr id="3" name="TextBox 2"/>
          <p:cNvSpPr txBox="1"/>
          <p:nvPr/>
        </p:nvSpPr>
        <p:spPr>
          <a:xfrm>
            <a:off x="628907" y="1219619"/>
            <a:ext cx="7886187" cy="1446550"/>
          </a:xfrm>
          <a:prstGeom prst="rect">
            <a:avLst/>
          </a:prstGeom>
          <a:noFill/>
        </p:spPr>
        <p:txBody>
          <a:bodyPr wrap="square" rtlCol="0">
            <a:spAutoFit/>
          </a:bodyPr>
          <a:lstStyle/>
          <a:p>
            <a:pPr marL="428604" indent="-428604">
              <a:buFont typeface="Arial" panose="020B0604020202020204" pitchFamily="34" charset="0"/>
              <a:buChar char="•"/>
            </a:pPr>
            <a:r>
              <a:rPr lang="en-US" sz="2200" dirty="0">
                <a:cs typeface="Helvetica" panose="020B0604020202020204" pitchFamily="34" charset="0"/>
              </a:rPr>
              <a:t>Binding </a:t>
            </a:r>
            <a:r>
              <a:rPr lang="en-US" sz="2200" dirty="0" err="1">
                <a:cs typeface="Helvetica" panose="020B0604020202020204" pitchFamily="34" charset="0"/>
              </a:rPr>
              <a:t>es</a:t>
            </a:r>
            <a:r>
              <a:rPr lang="en-US" sz="2200" dirty="0">
                <a:cs typeface="Helvetica" panose="020B0604020202020204" pitchFamily="34" charset="0"/>
              </a:rPr>
              <a:t> </a:t>
            </a:r>
            <a:r>
              <a:rPr lang="en-US" sz="2200" dirty="0" err="1">
                <a:cs typeface="Helvetica" panose="020B0604020202020204" pitchFamily="34" charset="0"/>
              </a:rPr>
              <a:t>una</a:t>
            </a:r>
            <a:r>
              <a:rPr lang="en-US" sz="2200" dirty="0">
                <a:cs typeface="Helvetica" panose="020B0604020202020204" pitchFamily="34" charset="0"/>
              </a:rPr>
              <a:t> </a:t>
            </a:r>
            <a:r>
              <a:rPr lang="en-US" sz="2200" dirty="0" err="1">
                <a:cs typeface="Helvetica" panose="020B0604020202020204" pitchFamily="34" charset="0"/>
              </a:rPr>
              <a:t>características</a:t>
            </a:r>
            <a:r>
              <a:rPr lang="en-US" sz="2200" dirty="0">
                <a:cs typeface="Helvetica" panose="020B0604020202020204" pitchFamily="34" charset="0"/>
              </a:rPr>
              <a:t> </a:t>
            </a:r>
            <a:r>
              <a:rPr lang="en-US" sz="2200" dirty="0" err="1">
                <a:cs typeface="Helvetica" panose="020B0604020202020204" pitchFamily="34" charset="0"/>
              </a:rPr>
              <a:t>incluida</a:t>
            </a:r>
            <a:r>
              <a:rPr lang="en-US" sz="2200" dirty="0">
                <a:cs typeface="Helvetica" panose="020B0604020202020204" pitchFamily="34" charset="0"/>
              </a:rPr>
              <a:t> </a:t>
            </a:r>
            <a:r>
              <a:rPr lang="en-US" sz="2200" dirty="0" err="1">
                <a:cs typeface="Helvetica" panose="020B0604020202020204" pitchFamily="34" charset="0"/>
              </a:rPr>
              <a:t>en</a:t>
            </a:r>
            <a:r>
              <a:rPr lang="en-US" sz="2200" dirty="0">
                <a:cs typeface="Helvetica" panose="020B0604020202020204" pitchFamily="34" charset="0"/>
              </a:rPr>
              <a:t> Xamarin.Forms.</a:t>
            </a:r>
          </a:p>
          <a:p>
            <a:pPr marL="428604" indent="-428604">
              <a:buFont typeface="Arial" panose="020B0604020202020204" pitchFamily="34" charset="0"/>
              <a:buChar char="•"/>
            </a:pPr>
            <a:r>
              <a:rPr lang="en-US" sz="2200" dirty="0" err="1">
                <a:cs typeface="Helvetica" panose="020B0604020202020204" pitchFamily="34" charset="0"/>
              </a:rPr>
              <a:t>Permite</a:t>
            </a:r>
            <a:r>
              <a:rPr lang="en-US" sz="2200" dirty="0">
                <a:cs typeface="Helvetica" panose="020B0604020202020204" pitchFamily="34" charset="0"/>
              </a:rPr>
              <a:t> </a:t>
            </a:r>
            <a:r>
              <a:rPr lang="en-US" sz="2200" dirty="0" err="1">
                <a:cs typeface="Helvetica" panose="020B0604020202020204" pitchFamily="34" charset="0"/>
              </a:rPr>
              <a:t>crear</a:t>
            </a:r>
            <a:r>
              <a:rPr lang="en-US" sz="2200" dirty="0">
                <a:cs typeface="Helvetica" panose="020B0604020202020204" pitchFamily="34" charset="0"/>
              </a:rPr>
              <a:t> </a:t>
            </a:r>
            <a:r>
              <a:rPr lang="en-US" sz="2200" dirty="0" err="1">
                <a:cs typeface="Helvetica" panose="020B0604020202020204" pitchFamily="34" charset="0"/>
              </a:rPr>
              <a:t>asociaciones</a:t>
            </a:r>
            <a:r>
              <a:rPr lang="en-US" sz="2200" dirty="0">
                <a:cs typeface="Helvetica" panose="020B0604020202020204" pitchFamily="34" charset="0"/>
              </a:rPr>
              <a:t> entre </a:t>
            </a:r>
            <a:r>
              <a:rPr lang="en-US" sz="2200" dirty="0" err="1">
                <a:cs typeface="Helvetica" panose="020B0604020202020204" pitchFamily="34" charset="0"/>
              </a:rPr>
              <a:t>una</a:t>
            </a:r>
            <a:r>
              <a:rPr lang="en-US" sz="2200" dirty="0">
                <a:cs typeface="Helvetica" panose="020B0604020202020204" pitchFamily="34" charset="0"/>
              </a:rPr>
              <a:t> Fuente y un </a:t>
            </a:r>
            <a:r>
              <a:rPr lang="en-US" sz="2200" dirty="0" err="1">
                <a:cs typeface="Helvetica" panose="020B0604020202020204" pitchFamily="34" charset="0"/>
              </a:rPr>
              <a:t>destino</a:t>
            </a:r>
            <a:r>
              <a:rPr lang="en-US" sz="2200" dirty="0">
                <a:cs typeface="Helvetica" panose="020B0604020202020204" pitchFamily="34" charset="0"/>
              </a:rPr>
              <a:t>.</a:t>
            </a:r>
          </a:p>
          <a:p>
            <a:pPr marL="428604" indent="-428604">
              <a:buFont typeface="Arial" panose="020B0604020202020204" pitchFamily="34" charset="0"/>
              <a:buChar char="•"/>
            </a:pPr>
            <a:r>
              <a:rPr lang="en-US" sz="2200" dirty="0" err="1">
                <a:cs typeface="Helvetica" panose="020B0604020202020204" pitchFamily="34" charset="0"/>
              </a:rPr>
              <a:t>Permite</a:t>
            </a:r>
            <a:r>
              <a:rPr lang="en-US" sz="2200" dirty="0">
                <a:cs typeface="Helvetica" panose="020B0604020202020204" pitchFamily="34" charset="0"/>
              </a:rPr>
              <a:t> </a:t>
            </a:r>
            <a:r>
              <a:rPr lang="en-US" sz="2200" dirty="0" err="1">
                <a:cs typeface="Helvetica" panose="020B0604020202020204" pitchFamily="34" charset="0"/>
              </a:rPr>
              <a:t>aplicar</a:t>
            </a:r>
            <a:r>
              <a:rPr lang="en-US" sz="2200" dirty="0">
                <a:cs typeface="Helvetica" panose="020B0604020202020204" pitchFamily="34" charset="0"/>
              </a:rPr>
              <a:t> MVVM </a:t>
            </a:r>
            <a:r>
              <a:rPr lang="en-US" sz="2200" dirty="0" err="1">
                <a:cs typeface="Helvetica" panose="020B0604020202020204" pitchFamily="34" charset="0"/>
              </a:rPr>
              <a:t>desacoplando</a:t>
            </a:r>
            <a:r>
              <a:rPr lang="en-US" sz="2200" dirty="0">
                <a:cs typeface="Helvetica" panose="020B0604020202020204" pitchFamily="34" charset="0"/>
              </a:rPr>
              <a:t> </a:t>
            </a:r>
            <a:r>
              <a:rPr lang="en-US" sz="2200" dirty="0" err="1">
                <a:cs typeface="Helvetica" panose="020B0604020202020204" pitchFamily="34" charset="0"/>
              </a:rPr>
              <a:t>Modelo</a:t>
            </a:r>
            <a:r>
              <a:rPr lang="en-US" sz="2200" dirty="0">
                <a:cs typeface="Helvetica" panose="020B0604020202020204" pitchFamily="34" charset="0"/>
              </a:rPr>
              <a:t> y Vista </a:t>
            </a:r>
            <a:r>
              <a:rPr lang="en-US" sz="2200" dirty="0" err="1">
                <a:cs typeface="Helvetica" panose="020B0604020202020204" pitchFamily="34" charset="0"/>
              </a:rPr>
              <a:t>interponiendo</a:t>
            </a:r>
            <a:r>
              <a:rPr lang="en-US" sz="2200" dirty="0">
                <a:cs typeface="Helvetica" panose="020B0604020202020204" pitchFamily="34" charset="0"/>
              </a:rPr>
              <a:t> una </a:t>
            </a:r>
            <a:r>
              <a:rPr lang="en-US" sz="2200" dirty="0" err="1">
                <a:cs typeface="Helvetica" panose="020B0604020202020204" pitchFamily="34" charset="0"/>
              </a:rPr>
              <a:t>capa</a:t>
            </a:r>
            <a:r>
              <a:rPr lang="en-US" sz="2200" dirty="0">
                <a:cs typeface="Helvetica" panose="020B0604020202020204" pitchFamily="34" charset="0"/>
              </a:rPr>
              <a:t> intermedia, la </a:t>
            </a:r>
            <a:r>
              <a:rPr lang="en-US" sz="2200" dirty="0" err="1">
                <a:cs typeface="Helvetica" panose="020B0604020202020204" pitchFamily="34" charset="0"/>
              </a:rPr>
              <a:t>ViewModel</a:t>
            </a:r>
            <a:r>
              <a:rPr lang="en-US" sz="2200" dirty="0">
                <a:cs typeface="Helvetica" panose="020B0604020202020204" pitchFamily="34" charset="0"/>
              </a:rPr>
              <a:t>.</a:t>
            </a:r>
          </a:p>
        </p:txBody>
      </p:sp>
      <p:pic>
        <p:nvPicPr>
          <p:cNvPr id="4" name="Immagine 44"/>
          <p:cNvPicPr>
            <a:picLocks noChangeAspect="1"/>
          </p:cNvPicPr>
          <p:nvPr/>
        </p:nvPicPr>
        <p:blipFill>
          <a:blip r:embed="rId2"/>
          <a:stretch>
            <a:fillRect/>
          </a:stretch>
        </p:blipFill>
        <p:spPr>
          <a:xfrm>
            <a:off x="1015434" y="3952356"/>
            <a:ext cx="1741970" cy="607029"/>
          </a:xfrm>
          <a:prstGeom prst="rect">
            <a:avLst/>
          </a:prstGeom>
        </p:spPr>
      </p:pic>
      <p:sp>
        <p:nvSpPr>
          <p:cNvPr id="5" name="Rettangolo 4"/>
          <p:cNvSpPr/>
          <p:nvPr/>
        </p:nvSpPr>
        <p:spPr>
          <a:xfrm>
            <a:off x="1088875" y="4134324"/>
            <a:ext cx="1595086" cy="307777"/>
          </a:xfrm>
          <a:prstGeom prst="rect">
            <a:avLst/>
          </a:prstGeom>
        </p:spPr>
        <p:txBody>
          <a:bodyPr wrap="square">
            <a:spAutoFit/>
          </a:bodyPr>
          <a:lstStyle/>
          <a:p>
            <a:r>
              <a:rPr lang="it-IT" spc="-4" dirty="0">
                <a:solidFill>
                  <a:srgbClr val="FFFFFF"/>
                </a:solidFill>
                <a:latin typeface="Segoe UI Light"/>
                <a:cs typeface="Segoe UI Light"/>
              </a:rPr>
              <a:t>Propiedad pública</a:t>
            </a:r>
            <a:endParaRPr lang="it-IT" dirty="0"/>
          </a:p>
        </p:txBody>
      </p:sp>
      <p:sp>
        <p:nvSpPr>
          <p:cNvPr id="6" name="object 14"/>
          <p:cNvSpPr txBox="1"/>
          <p:nvPr/>
        </p:nvSpPr>
        <p:spPr>
          <a:xfrm>
            <a:off x="5771739" y="3938069"/>
            <a:ext cx="1739628" cy="624522"/>
          </a:xfrm>
          <a:prstGeom prst="rect">
            <a:avLst/>
          </a:prstGeom>
          <a:solidFill>
            <a:srgbClr val="943735"/>
          </a:solidFill>
        </p:spPr>
        <p:txBody>
          <a:bodyPr vert="horz" wrap="square" lIns="0" tIns="125722" rIns="0" bIns="0" rtlCol="0">
            <a:spAutoFit/>
          </a:bodyPr>
          <a:lstStyle/>
          <a:p>
            <a:pPr marL="118104" defTabSz="685766">
              <a:spcBef>
                <a:spcPts val="990"/>
              </a:spcBef>
            </a:pPr>
            <a:r>
              <a:rPr sz="1200" spc="-4" dirty="0" err="1">
                <a:solidFill>
                  <a:srgbClr val="FFFFFF"/>
                </a:solidFill>
                <a:latin typeface="Segoe UI Light" panose="020B0502040204020203" pitchFamily="34" charset="0"/>
                <a:cs typeface="Segoe UI Light" panose="020B0502040204020203" pitchFamily="34" charset="0"/>
              </a:rPr>
              <a:t>BindableProperty</a:t>
            </a:r>
            <a:endParaRPr lang="es-ES" sz="1200" spc="-4" dirty="0">
              <a:solidFill>
                <a:srgbClr val="FFFFFF"/>
              </a:solidFill>
              <a:latin typeface="Segoe UI Light" panose="020B0502040204020203" pitchFamily="34" charset="0"/>
              <a:cs typeface="Segoe UI Light" panose="020B0502040204020203" pitchFamily="34" charset="0"/>
            </a:endParaRPr>
          </a:p>
          <a:p>
            <a:pPr marL="118104" defTabSz="685766">
              <a:spcBef>
                <a:spcPts val="990"/>
              </a:spcBef>
            </a:pPr>
            <a:endParaRPr sz="1200" dirty="0">
              <a:solidFill>
                <a:prstClr val="black"/>
              </a:solidFill>
              <a:latin typeface="Segoe UI Light" panose="020B0502040204020203" pitchFamily="34" charset="0"/>
              <a:cs typeface="Segoe UI Light" panose="020B0502040204020203" pitchFamily="34" charset="0"/>
            </a:endParaRPr>
          </a:p>
        </p:txBody>
      </p:sp>
      <p:sp>
        <p:nvSpPr>
          <p:cNvPr id="12" name="Rectángulo 11"/>
          <p:cNvSpPr/>
          <p:nvPr/>
        </p:nvSpPr>
        <p:spPr bwMode="auto">
          <a:xfrm>
            <a:off x="3470389" y="3404050"/>
            <a:ext cx="1588364" cy="1543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6" tIns="68576" rIns="25719" bIns="25719" rtlCol="0" anchor="b" anchorCtr="0"/>
          <a:lstStyle/>
          <a:p>
            <a:pPr algn="ctr" defTabSz="699270"/>
            <a:endParaRPr lang="es-ES" sz="6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bject 15"/>
          <p:cNvSpPr/>
          <p:nvPr/>
        </p:nvSpPr>
        <p:spPr>
          <a:xfrm>
            <a:off x="5108323" y="4056431"/>
            <a:ext cx="613846" cy="283827"/>
          </a:xfrm>
          <a:custGeom>
            <a:avLst/>
            <a:gdLst/>
            <a:ahLst/>
            <a:cxnLst/>
            <a:rect l="l" t="t" r="r" b="b"/>
            <a:pathLst>
              <a:path w="818514" h="378460">
                <a:moveTo>
                  <a:pt x="188976" y="0"/>
                </a:moveTo>
                <a:lnTo>
                  <a:pt x="0" y="188975"/>
                </a:lnTo>
                <a:lnTo>
                  <a:pt x="188976" y="377952"/>
                </a:lnTo>
                <a:lnTo>
                  <a:pt x="188976" y="283464"/>
                </a:lnTo>
                <a:lnTo>
                  <a:pt x="723900" y="283464"/>
                </a:lnTo>
                <a:lnTo>
                  <a:pt x="818388" y="188975"/>
                </a:lnTo>
                <a:lnTo>
                  <a:pt x="723900" y="94487"/>
                </a:lnTo>
                <a:lnTo>
                  <a:pt x="188976" y="94487"/>
                </a:lnTo>
                <a:lnTo>
                  <a:pt x="188976" y="0"/>
                </a:lnTo>
                <a:close/>
              </a:path>
              <a:path w="818514" h="378460">
                <a:moveTo>
                  <a:pt x="723900" y="283464"/>
                </a:moveTo>
                <a:lnTo>
                  <a:pt x="629412" y="283464"/>
                </a:lnTo>
                <a:lnTo>
                  <a:pt x="629412" y="377952"/>
                </a:lnTo>
                <a:lnTo>
                  <a:pt x="723900" y="283464"/>
                </a:lnTo>
                <a:close/>
              </a:path>
              <a:path w="818514" h="378460">
                <a:moveTo>
                  <a:pt x="629412" y="0"/>
                </a:moveTo>
                <a:lnTo>
                  <a:pt x="629412" y="94487"/>
                </a:lnTo>
                <a:lnTo>
                  <a:pt x="723900" y="94487"/>
                </a:lnTo>
                <a:lnTo>
                  <a:pt x="629412" y="0"/>
                </a:lnTo>
                <a:close/>
              </a:path>
            </a:pathLst>
          </a:custGeom>
          <a:solidFill>
            <a:schemeClr val="accent5"/>
          </a:solidFill>
        </p:spPr>
        <p:txBody>
          <a:bodyPr wrap="square" lIns="0" tIns="0" rIns="0" bIns="0" rtlCol="0"/>
          <a:lstStyle/>
          <a:p>
            <a:pPr defTabSz="685766"/>
            <a:endParaRPr sz="2700">
              <a:solidFill>
                <a:prstClr val="black"/>
              </a:solidFill>
              <a:latin typeface="Calibri"/>
            </a:endParaRPr>
          </a:p>
        </p:txBody>
      </p:sp>
      <p:sp>
        <p:nvSpPr>
          <p:cNvPr id="15" name="object 15"/>
          <p:cNvSpPr/>
          <p:nvPr/>
        </p:nvSpPr>
        <p:spPr>
          <a:xfrm>
            <a:off x="2805318" y="4056431"/>
            <a:ext cx="613846" cy="283827"/>
          </a:xfrm>
          <a:custGeom>
            <a:avLst/>
            <a:gdLst/>
            <a:ahLst/>
            <a:cxnLst/>
            <a:rect l="l" t="t" r="r" b="b"/>
            <a:pathLst>
              <a:path w="818514" h="378460">
                <a:moveTo>
                  <a:pt x="188976" y="0"/>
                </a:moveTo>
                <a:lnTo>
                  <a:pt x="0" y="188975"/>
                </a:lnTo>
                <a:lnTo>
                  <a:pt x="188976" y="377952"/>
                </a:lnTo>
                <a:lnTo>
                  <a:pt x="188976" y="283464"/>
                </a:lnTo>
                <a:lnTo>
                  <a:pt x="723900" y="283464"/>
                </a:lnTo>
                <a:lnTo>
                  <a:pt x="818388" y="188975"/>
                </a:lnTo>
                <a:lnTo>
                  <a:pt x="723900" y="94487"/>
                </a:lnTo>
                <a:lnTo>
                  <a:pt x="188976" y="94487"/>
                </a:lnTo>
                <a:lnTo>
                  <a:pt x="188976" y="0"/>
                </a:lnTo>
                <a:close/>
              </a:path>
              <a:path w="818514" h="378460">
                <a:moveTo>
                  <a:pt x="723900" y="283464"/>
                </a:moveTo>
                <a:lnTo>
                  <a:pt x="629412" y="283464"/>
                </a:lnTo>
                <a:lnTo>
                  <a:pt x="629412" y="377952"/>
                </a:lnTo>
                <a:lnTo>
                  <a:pt x="723900" y="283464"/>
                </a:lnTo>
                <a:close/>
              </a:path>
              <a:path w="818514" h="378460">
                <a:moveTo>
                  <a:pt x="629412" y="0"/>
                </a:moveTo>
                <a:lnTo>
                  <a:pt x="629412" y="94487"/>
                </a:lnTo>
                <a:lnTo>
                  <a:pt x="723900" y="94487"/>
                </a:lnTo>
                <a:lnTo>
                  <a:pt x="629412" y="0"/>
                </a:lnTo>
                <a:close/>
              </a:path>
            </a:pathLst>
          </a:custGeom>
          <a:solidFill>
            <a:schemeClr val="accent5"/>
          </a:solidFill>
        </p:spPr>
        <p:txBody>
          <a:bodyPr wrap="square" lIns="0" tIns="0" rIns="0" bIns="0" rtlCol="0"/>
          <a:lstStyle/>
          <a:p>
            <a:pPr defTabSz="685766"/>
            <a:endParaRPr sz="2700">
              <a:solidFill>
                <a:prstClr val="black"/>
              </a:solidFill>
              <a:latin typeface="Calibri"/>
            </a:endParaRPr>
          </a:p>
        </p:txBody>
      </p:sp>
      <p:sp>
        <p:nvSpPr>
          <p:cNvPr id="17" name="object 8"/>
          <p:cNvSpPr txBox="1"/>
          <p:nvPr/>
        </p:nvSpPr>
        <p:spPr>
          <a:xfrm>
            <a:off x="1088875" y="4480517"/>
            <a:ext cx="1221626" cy="415498"/>
          </a:xfrm>
          <a:prstGeom prst="rect">
            <a:avLst/>
          </a:prstGeom>
        </p:spPr>
        <p:txBody>
          <a:bodyPr vert="horz" wrap="square" lIns="0" tIns="0" rIns="0" bIns="0" rtlCol="0">
            <a:spAutoFit/>
          </a:bodyPr>
          <a:lstStyle/>
          <a:p>
            <a:pPr marL="9525" defTabSz="685766"/>
            <a:r>
              <a:rPr sz="2700" spc="11" dirty="0">
                <a:solidFill>
                  <a:prstClr val="black"/>
                </a:solidFill>
                <a:latin typeface="Segoe UI Light"/>
                <a:cs typeface="Segoe UI Light"/>
              </a:rPr>
              <a:t>S</a:t>
            </a:r>
            <a:r>
              <a:rPr sz="2700" spc="4" dirty="0">
                <a:solidFill>
                  <a:prstClr val="black"/>
                </a:solidFill>
                <a:latin typeface="Segoe UI Light"/>
                <a:cs typeface="Segoe UI Light"/>
              </a:rPr>
              <a:t>ou</a:t>
            </a:r>
            <a:r>
              <a:rPr sz="2700" spc="-26" dirty="0">
                <a:solidFill>
                  <a:prstClr val="black"/>
                </a:solidFill>
                <a:latin typeface="Segoe UI Light"/>
                <a:cs typeface="Segoe UI Light"/>
              </a:rPr>
              <a:t>r</a:t>
            </a:r>
            <a:r>
              <a:rPr sz="2700" dirty="0">
                <a:solidFill>
                  <a:prstClr val="black"/>
                </a:solidFill>
                <a:latin typeface="Segoe UI Light"/>
                <a:cs typeface="Segoe UI Light"/>
              </a:rPr>
              <a:t>ce</a:t>
            </a:r>
          </a:p>
        </p:txBody>
      </p:sp>
      <p:sp>
        <p:nvSpPr>
          <p:cNvPr id="18" name="object 8"/>
          <p:cNvSpPr txBox="1"/>
          <p:nvPr/>
        </p:nvSpPr>
        <p:spPr>
          <a:xfrm>
            <a:off x="6047404" y="3508383"/>
            <a:ext cx="1019323" cy="415498"/>
          </a:xfrm>
          <a:prstGeom prst="rect">
            <a:avLst/>
          </a:prstGeom>
        </p:spPr>
        <p:txBody>
          <a:bodyPr vert="horz" wrap="square" lIns="0" tIns="0" rIns="0" bIns="0" rtlCol="0">
            <a:spAutoFit/>
          </a:bodyPr>
          <a:lstStyle/>
          <a:p>
            <a:pPr marL="9525" defTabSz="685766"/>
            <a:r>
              <a:rPr lang="es-ES" sz="2700" spc="11" dirty="0">
                <a:solidFill>
                  <a:prstClr val="black"/>
                </a:solidFill>
                <a:latin typeface="Segoe UI Light"/>
                <a:cs typeface="Segoe UI Light"/>
              </a:rPr>
              <a:t>Target</a:t>
            </a:r>
            <a:endParaRPr sz="2700" dirty="0">
              <a:solidFill>
                <a:prstClr val="black"/>
              </a:solidFill>
              <a:latin typeface="Segoe UI Light"/>
              <a:cs typeface="Segoe UI Light"/>
            </a:endParaRPr>
          </a:p>
        </p:txBody>
      </p:sp>
      <p:sp>
        <p:nvSpPr>
          <p:cNvPr id="19" name="object 17"/>
          <p:cNvSpPr txBox="1"/>
          <p:nvPr/>
        </p:nvSpPr>
        <p:spPr>
          <a:xfrm>
            <a:off x="3470389" y="3548137"/>
            <a:ext cx="1588364" cy="276999"/>
          </a:xfrm>
          <a:prstGeom prst="rect">
            <a:avLst/>
          </a:prstGeom>
        </p:spPr>
        <p:txBody>
          <a:bodyPr vert="horz" wrap="square" lIns="0" tIns="0" rIns="0" bIns="0" rtlCol="0">
            <a:spAutoFit/>
          </a:bodyPr>
          <a:lstStyle/>
          <a:p>
            <a:pPr marL="9525" algn="ctr" defTabSz="685766"/>
            <a:r>
              <a:rPr sz="1800" spc="-8" dirty="0">
                <a:solidFill>
                  <a:srgbClr val="FFFFFF"/>
                </a:solidFill>
                <a:latin typeface="Consolas"/>
                <a:cs typeface="Consolas"/>
              </a:rPr>
              <a:t>Bind</a:t>
            </a:r>
            <a:r>
              <a:rPr sz="1800" dirty="0">
                <a:solidFill>
                  <a:srgbClr val="FFFFFF"/>
                </a:solidFill>
                <a:latin typeface="Consolas"/>
                <a:cs typeface="Consolas"/>
              </a:rPr>
              <a:t>ing</a:t>
            </a:r>
            <a:endParaRPr sz="2700" dirty="0">
              <a:solidFill>
                <a:prstClr val="black"/>
              </a:solidFill>
              <a:latin typeface="Consolas"/>
              <a:cs typeface="Consolas"/>
            </a:endParaRPr>
          </a:p>
        </p:txBody>
      </p:sp>
      <p:sp>
        <p:nvSpPr>
          <p:cNvPr id="20" name="object 23"/>
          <p:cNvSpPr txBox="1"/>
          <p:nvPr/>
        </p:nvSpPr>
        <p:spPr>
          <a:xfrm>
            <a:off x="4001071" y="3940903"/>
            <a:ext cx="500506" cy="161583"/>
          </a:xfrm>
          <a:prstGeom prst="rect">
            <a:avLst/>
          </a:prstGeom>
        </p:spPr>
        <p:txBody>
          <a:bodyPr vert="horz" wrap="square" lIns="0" tIns="0" rIns="0" bIns="0" rtlCol="0">
            <a:spAutoFit/>
          </a:bodyPr>
          <a:lstStyle/>
          <a:p>
            <a:pPr marL="9525"/>
            <a:r>
              <a:rPr sz="1050" spc="-11" dirty="0">
                <a:solidFill>
                  <a:schemeClr val="bg1"/>
                </a:solidFill>
                <a:latin typeface="Segoe UI Light"/>
                <a:cs typeface="Segoe UI Light"/>
              </a:rPr>
              <a:t>OneWay</a:t>
            </a:r>
            <a:endParaRPr sz="1050" dirty="0">
              <a:solidFill>
                <a:schemeClr val="bg1"/>
              </a:solidFill>
              <a:latin typeface="Segoe UI Light"/>
              <a:cs typeface="Segoe UI Light"/>
            </a:endParaRPr>
          </a:p>
        </p:txBody>
      </p:sp>
      <p:sp>
        <p:nvSpPr>
          <p:cNvPr id="21" name="object 16"/>
          <p:cNvSpPr txBox="1"/>
          <p:nvPr/>
        </p:nvSpPr>
        <p:spPr>
          <a:xfrm>
            <a:off x="4001070" y="4144115"/>
            <a:ext cx="481934" cy="161583"/>
          </a:xfrm>
          <a:prstGeom prst="rect">
            <a:avLst/>
          </a:prstGeom>
        </p:spPr>
        <p:txBody>
          <a:bodyPr vert="horz" wrap="square" lIns="0" tIns="0" rIns="0" bIns="0" rtlCol="0">
            <a:spAutoFit/>
          </a:bodyPr>
          <a:lstStyle/>
          <a:p>
            <a:pPr marL="9525"/>
            <a:r>
              <a:rPr sz="1050" spc="-26" dirty="0">
                <a:solidFill>
                  <a:schemeClr val="bg1"/>
                </a:solidFill>
                <a:latin typeface="Segoe UI Light"/>
                <a:cs typeface="Segoe UI Light"/>
              </a:rPr>
              <a:t>TwoWay</a:t>
            </a:r>
            <a:endParaRPr sz="1050" dirty="0">
              <a:solidFill>
                <a:schemeClr val="bg1"/>
              </a:solidFill>
              <a:latin typeface="Segoe UI Light"/>
              <a:cs typeface="Segoe UI Light"/>
            </a:endParaRPr>
          </a:p>
        </p:txBody>
      </p:sp>
      <p:sp>
        <p:nvSpPr>
          <p:cNvPr id="22" name="object 19"/>
          <p:cNvSpPr txBox="1"/>
          <p:nvPr/>
        </p:nvSpPr>
        <p:spPr>
          <a:xfrm>
            <a:off x="3762635" y="4333025"/>
            <a:ext cx="1003870" cy="161583"/>
          </a:xfrm>
          <a:prstGeom prst="rect">
            <a:avLst/>
          </a:prstGeom>
        </p:spPr>
        <p:txBody>
          <a:bodyPr vert="horz" wrap="square" lIns="0" tIns="0" rIns="0" bIns="0" rtlCol="0">
            <a:spAutoFit/>
          </a:bodyPr>
          <a:lstStyle/>
          <a:p>
            <a:pPr marL="9525"/>
            <a:r>
              <a:rPr sz="1050" spc="-19" dirty="0">
                <a:solidFill>
                  <a:schemeClr val="bg1"/>
                </a:solidFill>
                <a:latin typeface="Segoe UI Light"/>
                <a:cs typeface="Segoe UI Light"/>
              </a:rPr>
              <a:t>OneWayToSource</a:t>
            </a:r>
            <a:endParaRPr sz="1050" dirty="0">
              <a:solidFill>
                <a:schemeClr val="bg1"/>
              </a:solidFill>
              <a:latin typeface="Segoe UI Light"/>
              <a:cs typeface="Segoe UI Light"/>
            </a:endParaRPr>
          </a:p>
        </p:txBody>
      </p:sp>
    </p:spTree>
    <p:extLst>
      <p:ext uri="{BB962C8B-B14F-4D97-AF65-F5344CB8AC3E}">
        <p14:creationId xmlns:p14="http://schemas.microsoft.com/office/powerpoint/2010/main" val="421610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Bindings, el </a:t>
            </a:r>
            <a:r>
              <a:rPr lang="en-US" sz="2700" b="1" dirty="0" err="1">
                <a:latin typeface="Calibri (Cuerpo)"/>
              </a:rPr>
              <a:t>funcionamiento</a:t>
            </a:r>
            <a:endParaRPr lang="en-US" sz="2700" b="1" dirty="0">
              <a:latin typeface="Calibri (Cuerpo)"/>
            </a:endParaRPr>
          </a:p>
        </p:txBody>
      </p:sp>
      <p:sp>
        <p:nvSpPr>
          <p:cNvPr id="4" name="Rettangolo 104"/>
          <p:cNvSpPr/>
          <p:nvPr/>
        </p:nvSpPr>
        <p:spPr>
          <a:xfrm>
            <a:off x="700507" y="1163791"/>
            <a:ext cx="7952974" cy="1708160"/>
          </a:xfrm>
          <a:prstGeom prst="rect">
            <a:avLst/>
          </a:prstGeom>
        </p:spPr>
        <p:txBody>
          <a:bodyPr wrap="square">
            <a:spAutoFit/>
          </a:bodyPr>
          <a:lstStyle/>
          <a:p>
            <a:r>
              <a:rPr lang="en-US" sz="1050" dirty="0">
                <a:solidFill>
                  <a:srgbClr val="0000FF"/>
                </a:solidFill>
                <a:latin typeface="Consolas" panose="020B0609020204030204" pitchFamily="49" charset="0"/>
              </a:rPr>
              <a:t>public</a:t>
            </a:r>
            <a:r>
              <a:rPr lang="en-US" sz="1050" dirty="0">
                <a:latin typeface="Consolas" panose="020B0609020204030204" pitchFamily="49" charset="0"/>
              </a:rPr>
              <a:t> </a:t>
            </a:r>
            <a:r>
              <a:rPr lang="en-US" sz="1050" dirty="0">
                <a:solidFill>
                  <a:srgbClr val="0000FF"/>
                </a:solidFill>
                <a:latin typeface="Consolas" panose="020B0609020204030204" pitchFamily="49" charset="0"/>
              </a:rPr>
              <a:t>abstract</a:t>
            </a:r>
            <a:r>
              <a:rPr lang="en-US" sz="1050" dirty="0">
                <a:latin typeface="Consolas" panose="020B0609020204030204" pitchFamily="49" charset="0"/>
              </a:rPr>
              <a:t> </a:t>
            </a:r>
            <a:r>
              <a:rPr lang="en-US" sz="1050" dirty="0">
                <a:solidFill>
                  <a:srgbClr val="0000FF"/>
                </a:solidFill>
                <a:latin typeface="Consolas" panose="020B0609020204030204" pitchFamily="49" charset="0"/>
              </a:rPr>
              <a:t>class</a:t>
            </a:r>
            <a:r>
              <a:rPr lang="en-US" sz="1050" dirty="0">
                <a:latin typeface="Consolas" panose="020B0609020204030204" pitchFamily="49" charset="0"/>
              </a:rPr>
              <a:t> </a:t>
            </a:r>
            <a:r>
              <a:rPr lang="en-US" sz="1050" dirty="0">
                <a:solidFill>
                  <a:srgbClr val="2B91AF"/>
                </a:solidFill>
                <a:latin typeface="Consolas" panose="020B0609020204030204" pitchFamily="49" charset="0"/>
              </a:rPr>
              <a:t>BindableObject</a:t>
            </a:r>
            <a:r>
              <a:rPr lang="en-US" sz="1050" dirty="0">
                <a:latin typeface="Consolas" panose="020B0609020204030204" pitchFamily="49" charset="0"/>
              </a:rPr>
              <a:t> : </a:t>
            </a:r>
            <a:r>
              <a:rPr lang="en-US" sz="1050" dirty="0">
                <a:solidFill>
                  <a:srgbClr val="2B91AF"/>
                </a:solidFill>
                <a:latin typeface="Consolas" panose="020B0609020204030204" pitchFamily="49" charset="0"/>
              </a:rPr>
              <a:t>INotifyPropertyChanged</a:t>
            </a:r>
            <a:r>
              <a:rPr lang="en-US" sz="1050" dirty="0">
                <a:latin typeface="Consolas" panose="020B0609020204030204" pitchFamily="49" charset="0"/>
              </a:rPr>
              <a:t> </a:t>
            </a:r>
            <a:r>
              <a:rPr lang="it-IT" sz="1050" dirty="0">
                <a:latin typeface="Consolas" panose="020B0609020204030204" pitchFamily="49" charset="0"/>
              </a:rPr>
              <a:t>{</a:t>
            </a:r>
          </a:p>
          <a:p>
            <a:r>
              <a:rPr lang="it-IT" sz="1050" dirty="0">
                <a:latin typeface="Consolas" panose="020B0609020204030204" pitchFamily="49" charset="0"/>
              </a:rPr>
              <a:t>    </a:t>
            </a:r>
            <a:r>
              <a:rPr lang="it-IT" sz="1050" dirty="0">
                <a:solidFill>
                  <a:srgbClr val="0000FF"/>
                </a:solidFill>
                <a:latin typeface="Consolas" panose="020B0609020204030204" pitchFamily="49" charset="0"/>
              </a:rPr>
              <a:t>public</a:t>
            </a:r>
            <a:r>
              <a:rPr lang="it-IT" sz="1050" dirty="0">
                <a:latin typeface="Consolas" panose="020B0609020204030204" pitchFamily="49" charset="0"/>
              </a:rPr>
              <a:t> </a:t>
            </a:r>
            <a:r>
              <a:rPr lang="it-IT" sz="1050" dirty="0">
                <a:solidFill>
                  <a:srgbClr val="0000FF"/>
                </a:solidFill>
                <a:latin typeface="Consolas" panose="020B0609020204030204" pitchFamily="49" charset="0"/>
              </a:rPr>
              <a:t>event</a:t>
            </a:r>
            <a:r>
              <a:rPr lang="it-IT" sz="1050" dirty="0">
                <a:latin typeface="Consolas" panose="020B0609020204030204" pitchFamily="49" charset="0"/>
              </a:rPr>
              <a:t> </a:t>
            </a:r>
            <a:r>
              <a:rPr lang="it-IT" sz="1050" dirty="0">
                <a:solidFill>
                  <a:srgbClr val="2B91AF"/>
                </a:solidFill>
                <a:latin typeface="Consolas" panose="020B0609020204030204" pitchFamily="49" charset="0"/>
              </a:rPr>
              <a:t>PropertyChangedEventHandler</a:t>
            </a:r>
            <a:r>
              <a:rPr lang="it-IT" sz="1050" dirty="0">
                <a:latin typeface="Consolas" panose="020B0609020204030204" pitchFamily="49" charset="0"/>
              </a:rPr>
              <a:t> PropertyChanged;</a:t>
            </a:r>
          </a:p>
          <a:p>
            <a:r>
              <a:rPr lang="en-US" sz="1050" dirty="0">
                <a:latin typeface="Consolas" panose="020B0609020204030204" pitchFamily="49" charset="0"/>
              </a:rPr>
              <a:t>    </a:t>
            </a:r>
            <a:r>
              <a:rPr lang="en-US" sz="1050" dirty="0">
                <a:solidFill>
                  <a:srgbClr val="0000FF"/>
                </a:solidFill>
                <a:latin typeface="Consolas" panose="020B0609020204030204" pitchFamily="49" charset="0"/>
              </a:rPr>
              <a:t>protected</a:t>
            </a:r>
            <a:r>
              <a:rPr lang="en-US" sz="1050" dirty="0">
                <a:latin typeface="Consolas" panose="020B0609020204030204" pitchFamily="49" charset="0"/>
              </a:rPr>
              <a:t> </a:t>
            </a:r>
            <a:r>
              <a:rPr lang="en-US" sz="1050" dirty="0">
                <a:solidFill>
                  <a:srgbClr val="0000FF"/>
                </a:solidFill>
                <a:latin typeface="Consolas" panose="020B0609020204030204" pitchFamily="49" charset="0"/>
              </a:rPr>
              <a:t>virtual</a:t>
            </a:r>
            <a:r>
              <a:rPr lang="en-US" sz="1050" dirty="0">
                <a:latin typeface="Consolas" panose="020B0609020204030204" pitchFamily="49" charset="0"/>
              </a:rPr>
              <a:t> </a:t>
            </a:r>
            <a:r>
              <a:rPr lang="en-US" sz="1050" dirty="0">
                <a:solidFill>
                  <a:srgbClr val="0000FF"/>
                </a:solidFill>
                <a:latin typeface="Consolas" panose="020B0609020204030204" pitchFamily="49" charset="0"/>
              </a:rPr>
              <a:t>void</a:t>
            </a:r>
            <a:r>
              <a:rPr lang="en-US" sz="1050" dirty="0">
                <a:latin typeface="Consolas" panose="020B0609020204030204" pitchFamily="49" charset="0"/>
              </a:rPr>
              <a:t> OnPropertyChanged([</a:t>
            </a:r>
            <a:r>
              <a:rPr lang="en-US" sz="1050" dirty="0">
                <a:solidFill>
                  <a:srgbClr val="2B91AF"/>
                </a:solidFill>
                <a:latin typeface="Consolas" panose="020B0609020204030204" pitchFamily="49" charset="0"/>
              </a:rPr>
              <a:t>CallerMemberName</a:t>
            </a:r>
            <a:r>
              <a:rPr lang="en-US" sz="1050" dirty="0">
                <a:latin typeface="Consolas" panose="020B0609020204030204" pitchFamily="49" charset="0"/>
              </a:rPr>
              <a:t>] </a:t>
            </a:r>
            <a:r>
              <a:rPr lang="en-US" sz="1050" dirty="0">
                <a:solidFill>
                  <a:srgbClr val="0000FF"/>
                </a:solidFill>
                <a:latin typeface="Consolas" panose="020B0609020204030204" pitchFamily="49" charset="0"/>
              </a:rPr>
              <a:t>string</a:t>
            </a:r>
            <a:r>
              <a:rPr lang="en-US" sz="1050" dirty="0">
                <a:latin typeface="Consolas" panose="020B0609020204030204" pitchFamily="49" charset="0"/>
              </a:rPr>
              <a:t> propertyName = </a:t>
            </a:r>
            <a:r>
              <a:rPr lang="en-US" sz="1050" dirty="0">
                <a:solidFill>
                  <a:srgbClr val="0000FF"/>
                </a:solidFill>
                <a:latin typeface="Consolas" panose="020B0609020204030204" pitchFamily="49" charset="0"/>
              </a:rPr>
              <a:t>null</a:t>
            </a:r>
            <a:r>
              <a:rPr lang="en-US" sz="1050" dirty="0">
                <a:latin typeface="Consolas" panose="020B0609020204030204" pitchFamily="49" charset="0"/>
              </a:rPr>
              <a:t>)</a:t>
            </a:r>
          </a:p>
          <a:p>
            <a:r>
              <a:rPr lang="it-IT" sz="1050" dirty="0">
                <a:latin typeface="Consolas" panose="020B0609020204030204" pitchFamily="49" charset="0"/>
              </a:rPr>
              <a:t>    {</a:t>
            </a:r>
          </a:p>
          <a:p>
            <a:r>
              <a:rPr lang="it-IT" sz="1050" dirty="0">
                <a:latin typeface="Consolas" panose="020B0609020204030204" pitchFamily="49" charset="0"/>
              </a:rPr>
              <a:t>        </a:t>
            </a:r>
            <a:r>
              <a:rPr lang="it-IT" sz="1050" dirty="0">
                <a:solidFill>
                  <a:srgbClr val="2B91AF"/>
                </a:solidFill>
                <a:latin typeface="Consolas" panose="020B0609020204030204" pitchFamily="49" charset="0"/>
              </a:rPr>
              <a:t>PropertyChangedEventHandler</a:t>
            </a:r>
            <a:r>
              <a:rPr lang="it-IT" sz="1050" dirty="0">
                <a:latin typeface="Consolas" panose="020B0609020204030204" pitchFamily="49" charset="0"/>
              </a:rPr>
              <a:t> handler = PropertyChanged;</a:t>
            </a:r>
          </a:p>
          <a:p>
            <a:r>
              <a:rPr lang="it-IT" sz="1050" dirty="0">
                <a:latin typeface="Consolas" panose="020B0609020204030204" pitchFamily="49" charset="0"/>
              </a:rPr>
              <a:t>        </a:t>
            </a:r>
            <a:r>
              <a:rPr lang="it-IT" sz="1050" dirty="0">
                <a:solidFill>
                  <a:srgbClr val="0000FF"/>
                </a:solidFill>
                <a:latin typeface="Consolas" panose="020B0609020204030204" pitchFamily="49" charset="0"/>
              </a:rPr>
              <a:t>if</a:t>
            </a:r>
            <a:r>
              <a:rPr lang="it-IT" sz="1050" dirty="0">
                <a:latin typeface="Consolas" panose="020B0609020204030204" pitchFamily="49" charset="0"/>
              </a:rPr>
              <a:t> (handler != </a:t>
            </a:r>
            <a:r>
              <a:rPr lang="it-IT" sz="1050" dirty="0">
                <a:solidFill>
                  <a:srgbClr val="0000FF"/>
                </a:solidFill>
                <a:latin typeface="Consolas" panose="020B0609020204030204" pitchFamily="49" charset="0"/>
              </a:rPr>
              <a:t>null</a:t>
            </a:r>
            <a:r>
              <a:rPr lang="it-IT" sz="1050" dirty="0">
                <a:latin typeface="Consolas" panose="020B0609020204030204" pitchFamily="49" charset="0"/>
              </a:rPr>
              <a:t>)</a:t>
            </a:r>
          </a:p>
          <a:p>
            <a:r>
              <a:rPr lang="en-US" sz="1050" dirty="0">
                <a:latin typeface="Consolas" panose="020B0609020204030204" pitchFamily="49" charset="0"/>
              </a:rPr>
              <a:t>            handler(</a:t>
            </a:r>
            <a:r>
              <a:rPr lang="en-US" sz="1050" dirty="0">
                <a:solidFill>
                  <a:srgbClr val="0000FF"/>
                </a:solidFill>
                <a:latin typeface="Consolas" panose="020B0609020204030204" pitchFamily="49" charset="0"/>
              </a:rPr>
              <a:t>this</a:t>
            </a:r>
            <a:r>
              <a:rPr lang="en-US" sz="1050" dirty="0">
                <a:latin typeface="Consolas" panose="020B0609020204030204" pitchFamily="49" charset="0"/>
              </a:rPr>
              <a:t>, </a:t>
            </a:r>
            <a:r>
              <a:rPr lang="en-US" sz="1050" dirty="0">
                <a:solidFill>
                  <a:srgbClr val="0000FF"/>
                </a:solidFill>
                <a:latin typeface="Consolas" panose="020B0609020204030204" pitchFamily="49" charset="0"/>
              </a:rPr>
              <a:t>new</a:t>
            </a:r>
            <a:r>
              <a:rPr lang="en-US" sz="1050" dirty="0">
                <a:latin typeface="Consolas" panose="020B0609020204030204" pitchFamily="49" charset="0"/>
              </a:rPr>
              <a:t> </a:t>
            </a:r>
            <a:r>
              <a:rPr lang="en-US" sz="1050" dirty="0">
                <a:solidFill>
                  <a:srgbClr val="2B91AF"/>
                </a:solidFill>
                <a:latin typeface="Consolas" panose="020B0609020204030204" pitchFamily="49" charset="0"/>
              </a:rPr>
              <a:t>PropertyChangedEventArgs</a:t>
            </a:r>
            <a:r>
              <a:rPr lang="en-US" sz="1050" dirty="0">
                <a:latin typeface="Consolas" panose="020B0609020204030204" pitchFamily="49" charset="0"/>
              </a:rPr>
              <a:t>(propertyName));</a:t>
            </a:r>
          </a:p>
          <a:p>
            <a:r>
              <a:rPr lang="it-IT" sz="1050" dirty="0">
                <a:latin typeface="Consolas" panose="020B0609020204030204" pitchFamily="49" charset="0"/>
              </a:rPr>
              <a:t>    }</a:t>
            </a:r>
          </a:p>
          <a:p>
            <a:r>
              <a:rPr lang="it-IT" sz="1050" dirty="0">
                <a:latin typeface="Consolas" panose="020B0609020204030204" pitchFamily="49" charset="0"/>
              </a:rPr>
              <a:t>    </a:t>
            </a:r>
            <a:r>
              <a:rPr lang="it-IT" sz="1050" dirty="0">
                <a:solidFill>
                  <a:srgbClr val="008000"/>
                </a:solidFill>
                <a:latin typeface="Consolas" panose="020B0609020204030204" pitchFamily="49" charset="0"/>
              </a:rPr>
              <a:t>//...</a:t>
            </a:r>
            <a:endParaRPr lang="it-IT" sz="1050" dirty="0">
              <a:latin typeface="Consolas" panose="020B0609020204030204" pitchFamily="49" charset="0"/>
            </a:endParaRPr>
          </a:p>
          <a:p>
            <a:r>
              <a:rPr lang="it-IT" sz="1050" dirty="0">
                <a:latin typeface="Consolas" panose="020B0609020204030204" pitchFamily="49" charset="0"/>
              </a:rPr>
              <a:t>}</a:t>
            </a:r>
            <a:endParaRPr lang="it-IT" sz="1050" dirty="0"/>
          </a:p>
        </p:txBody>
      </p:sp>
      <p:sp>
        <p:nvSpPr>
          <p:cNvPr id="5" name="object 5"/>
          <p:cNvSpPr/>
          <p:nvPr/>
        </p:nvSpPr>
        <p:spPr>
          <a:xfrm>
            <a:off x="672861" y="1119202"/>
            <a:ext cx="8093996" cy="175037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Rectángulo 5"/>
          <p:cNvSpPr/>
          <p:nvPr/>
        </p:nvSpPr>
        <p:spPr>
          <a:xfrm>
            <a:off x="628907" y="3193762"/>
            <a:ext cx="8514796" cy="464679"/>
          </a:xfrm>
          <a:prstGeom prst="rect">
            <a:avLst/>
          </a:prstGeom>
        </p:spPr>
        <p:txBody>
          <a:bodyPr wrap="square">
            <a:spAutoFit/>
          </a:bodyPr>
          <a:lstStyle/>
          <a:p>
            <a:pPr marL="12952" marR="75124">
              <a:lnSpc>
                <a:spcPts val="3000"/>
              </a:lnSpc>
              <a:tabLst>
                <a:tab pos="362667" algn="l"/>
              </a:tabLst>
            </a:pPr>
            <a:r>
              <a:rPr lang="en-US" sz="2250" i="1" dirty="0">
                <a:latin typeface="Segoe UI Light"/>
                <a:cs typeface="Segoe UI Light"/>
              </a:rPr>
              <a:t>“</a:t>
            </a:r>
            <a:r>
              <a:rPr lang="en-US" sz="2475" i="1" dirty="0">
                <a:latin typeface="Segoe UI Light"/>
                <a:cs typeface="Segoe UI Light"/>
              </a:rPr>
              <a:t>No enlaces </a:t>
            </a:r>
            <a:r>
              <a:rPr lang="en-US" sz="2475" i="1" dirty="0" err="1">
                <a:latin typeface="Segoe UI Light"/>
                <a:cs typeface="Segoe UI Light"/>
              </a:rPr>
              <a:t>cosas</a:t>
            </a:r>
            <a:r>
              <a:rPr lang="en-US" sz="2475" i="1" dirty="0">
                <a:latin typeface="Segoe UI Light"/>
                <a:cs typeface="Segoe UI Light"/>
              </a:rPr>
              <a:t> que se </a:t>
            </a:r>
            <a:r>
              <a:rPr lang="en-US" sz="2475" i="1" dirty="0" err="1">
                <a:latin typeface="Segoe UI Light"/>
                <a:cs typeface="Segoe UI Light"/>
              </a:rPr>
              <a:t>pueden</a:t>
            </a:r>
            <a:r>
              <a:rPr lang="en-US" sz="2475" i="1" dirty="0">
                <a:latin typeface="Segoe UI Light"/>
                <a:cs typeface="Segoe UI Light"/>
              </a:rPr>
              <a:t> </a:t>
            </a:r>
            <a:r>
              <a:rPr lang="en-US" sz="2475" i="1" dirty="0" err="1">
                <a:latin typeface="Segoe UI Light"/>
                <a:cs typeface="Segoe UI Light"/>
              </a:rPr>
              <a:t>establecer</a:t>
            </a:r>
            <a:r>
              <a:rPr lang="en-US" sz="2475" i="1" dirty="0">
                <a:latin typeface="Segoe UI Light"/>
                <a:cs typeface="Segoe UI Light"/>
              </a:rPr>
              <a:t> de forma </a:t>
            </a:r>
            <a:r>
              <a:rPr lang="en-US" sz="2475" i="1" dirty="0" err="1">
                <a:latin typeface="Segoe UI Light"/>
                <a:cs typeface="Segoe UI Light"/>
              </a:rPr>
              <a:t>estática</a:t>
            </a:r>
            <a:r>
              <a:rPr lang="en-US" sz="2250" i="1" dirty="0">
                <a:latin typeface="Segoe UI Light"/>
                <a:cs typeface="Segoe UI Light"/>
              </a:rPr>
              <a:t>”</a:t>
            </a:r>
            <a:endParaRPr lang="it-IT" sz="2475" i="1" dirty="0">
              <a:latin typeface="Segoe UI Light"/>
              <a:cs typeface="Segoe UI Light"/>
            </a:endParaRPr>
          </a:p>
        </p:txBody>
      </p:sp>
      <p:sp>
        <p:nvSpPr>
          <p:cNvPr id="7" name="Rettangolo 2"/>
          <p:cNvSpPr/>
          <p:nvPr/>
        </p:nvSpPr>
        <p:spPr>
          <a:xfrm>
            <a:off x="6073461" y="3636334"/>
            <a:ext cx="2927404" cy="406265"/>
          </a:xfrm>
          <a:prstGeom prst="rect">
            <a:avLst/>
          </a:prstGeom>
        </p:spPr>
        <p:txBody>
          <a:bodyPr wrap="none">
            <a:spAutoFit/>
          </a:bodyPr>
          <a:lstStyle/>
          <a:p>
            <a:r>
              <a:rPr lang="en-US" sz="2040" dirty="0">
                <a:solidFill>
                  <a:srgbClr val="505050"/>
                </a:solidFill>
                <a:latin typeface="Segoe UI Light"/>
                <a:cs typeface="Segoe UI Light"/>
              </a:rPr>
              <a:t>Jason Smith - Evolve 2016</a:t>
            </a:r>
            <a:endParaRPr lang="it-IT" sz="2700" dirty="0"/>
          </a:p>
        </p:txBody>
      </p:sp>
    </p:spTree>
    <p:extLst>
      <p:ext uri="{BB962C8B-B14F-4D97-AF65-F5344CB8AC3E}">
        <p14:creationId xmlns:p14="http://schemas.microsoft.com/office/powerpoint/2010/main" val="376033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Bindings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77500" lnSpcReduction="20000"/>
          </a:bodyPr>
          <a:lstStyle/>
          <a:p>
            <a:pPr marL="6477" marR="2591">
              <a:lnSpc>
                <a:spcPts val="863"/>
              </a:lnSpc>
            </a:pPr>
            <a:r>
              <a:rPr lang="en-US" sz="1500" spc="-5" dirty="0" err="1">
                <a:cs typeface="Segoe UI Light"/>
              </a:rPr>
              <a:t>Detalles</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a:cs typeface="Segoe UI Light"/>
              </a:rPr>
              <a:t>El </a:t>
            </a:r>
            <a:r>
              <a:rPr lang="en-US" sz="1500" spc="-5" dirty="0" err="1">
                <a:cs typeface="Segoe UI Light"/>
              </a:rPr>
              <a:t>sistema</a:t>
            </a:r>
            <a:r>
              <a:rPr lang="en-US" sz="1500" spc="-5" dirty="0">
                <a:cs typeface="Segoe UI Light"/>
              </a:rPr>
              <a:t> de Bindings es </a:t>
            </a:r>
            <a:r>
              <a:rPr lang="en-US" sz="1500" spc="-5" dirty="0" err="1">
                <a:cs typeface="Segoe UI Light"/>
              </a:rPr>
              <a:t>rápido</a:t>
            </a:r>
            <a:r>
              <a:rPr lang="en-US" sz="1500" spc="-5" dirty="0">
                <a:cs typeface="Segoe UI Light"/>
              </a:rPr>
              <a:t>, </a:t>
            </a:r>
            <a:r>
              <a:rPr lang="en-US" sz="1500" spc="-5" dirty="0" err="1">
                <a:cs typeface="Segoe UI Light"/>
              </a:rPr>
              <a:t>pero</a:t>
            </a:r>
            <a:r>
              <a:rPr lang="en-US" sz="1500" spc="-5" dirty="0">
                <a:cs typeface="Segoe UI Light"/>
              </a:rPr>
              <a:t> </a:t>
            </a:r>
            <a:r>
              <a:rPr lang="en-US" sz="1500" spc="-5" dirty="0" err="1">
                <a:cs typeface="Segoe UI Light"/>
              </a:rPr>
              <a:t>tiene</a:t>
            </a:r>
            <a:r>
              <a:rPr lang="en-US" sz="1500" spc="-5" dirty="0">
                <a:cs typeface="Segoe UI Light"/>
              </a:rPr>
              <a:t> un </a:t>
            </a:r>
            <a:r>
              <a:rPr lang="en-US" sz="1500" spc="-5" dirty="0" err="1">
                <a:cs typeface="Segoe UI Light"/>
              </a:rPr>
              <a:t>costo</a:t>
            </a:r>
            <a:r>
              <a:rPr lang="en-US" sz="1500" spc="-5" dirty="0">
                <a:cs typeface="Segoe UI Light"/>
              </a:rPr>
              <a:t> </a:t>
            </a:r>
            <a:r>
              <a:rPr lang="en-US" sz="1500" spc="-5" dirty="0" err="1">
                <a:cs typeface="Segoe UI Light"/>
              </a:rPr>
              <a:t>en</a:t>
            </a:r>
            <a:r>
              <a:rPr lang="en-US" sz="1500" spc="-5" dirty="0">
                <a:cs typeface="Segoe UI Light"/>
              </a:rPr>
              <a:t> el </a:t>
            </a:r>
            <a:r>
              <a:rPr lang="en-US" sz="1500" spc="-5" dirty="0" err="1">
                <a:cs typeface="Segoe UI Light"/>
              </a:rPr>
              <a:t>rendimiento</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a:cs typeface="Segoe UI Light"/>
              </a:rPr>
              <a:t>Los </a:t>
            </a:r>
            <a:r>
              <a:rPr lang="en-US" sz="1500" spc="-5" dirty="0" err="1">
                <a:cs typeface="Segoe UI Light"/>
              </a:rPr>
              <a:t>errores</a:t>
            </a:r>
            <a:r>
              <a:rPr lang="en-US" sz="1500" spc="-5" dirty="0">
                <a:cs typeface="Segoe UI Light"/>
              </a:rPr>
              <a:t> de enlace a </a:t>
            </a:r>
            <a:r>
              <a:rPr lang="en-US" sz="1500" spc="-5" dirty="0" err="1">
                <a:cs typeface="Segoe UI Light"/>
              </a:rPr>
              <a:t>datos</a:t>
            </a:r>
            <a:r>
              <a:rPr lang="en-US" sz="1500" spc="-5" dirty="0">
                <a:cs typeface="Segoe UI Light"/>
              </a:rPr>
              <a:t> </a:t>
            </a:r>
            <a:r>
              <a:rPr lang="en-US" sz="1500" spc="-5" dirty="0" err="1">
                <a:cs typeface="Segoe UI Light"/>
              </a:rPr>
              <a:t>tienen</a:t>
            </a:r>
            <a:r>
              <a:rPr lang="en-US" sz="1500" spc="-5" dirty="0">
                <a:cs typeface="Segoe UI Light"/>
              </a:rPr>
              <a:t> </a:t>
            </a:r>
            <a:r>
              <a:rPr lang="en-US" sz="1500" spc="-5" dirty="0" err="1">
                <a:cs typeface="Segoe UI Light"/>
              </a:rPr>
              <a:t>impacto</a:t>
            </a:r>
            <a:r>
              <a:rPr lang="en-US" sz="1500" spc="-5" dirty="0">
                <a:cs typeface="Segoe UI Light"/>
              </a:rPr>
              <a:t> </a:t>
            </a:r>
            <a:r>
              <a:rPr lang="en-US" sz="1500" spc="-5" dirty="0" err="1">
                <a:cs typeface="Segoe UI Light"/>
              </a:rPr>
              <a:t>en</a:t>
            </a:r>
            <a:r>
              <a:rPr lang="en-US" sz="1500" spc="-5" dirty="0">
                <a:cs typeface="Segoe UI Light"/>
              </a:rPr>
              <a:t> el </a:t>
            </a:r>
            <a:r>
              <a:rPr lang="en-US" sz="1500" spc="-5" dirty="0" err="1">
                <a:cs typeface="Segoe UI Light"/>
              </a:rPr>
              <a:t>rendimiento</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err="1">
                <a:cs typeface="Segoe UI Light"/>
              </a:rPr>
              <a:t>En</a:t>
            </a:r>
            <a:r>
              <a:rPr lang="en-US" sz="1500" spc="-5" dirty="0">
                <a:cs typeface="Segoe UI Light"/>
              </a:rPr>
              <a:t> </a:t>
            </a:r>
            <a:r>
              <a:rPr lang="en-US" sz="1500" spc="-5" dirty="0" err="1">
                <a:cs typeface="Segoe UI Light"/>
              </a:rPr>
              <a:t>ocasiones</a:t>
            </a:r>
            <a:r>
              <a:rPr lang="en-US" sz="1500" spc="-5" dirty="0">
                <a:cs typeface="Segoe UI Light"/>
              </a:rPr>
              <a:t>, </a:t>
            </a:r>
            <a:r>
              <a:rPr lang="en-US" sz="1500" spc="-5" dirty="0" err="1">
                <a:cs typeface="Segoe UI Light"/>
              </a:rPr>
              <a:t>evitar</a:t>
            </a:r>
            <a:r>
              <a:rPr lang="en-US" sz="1500" spc="-5" dirty="0">
                <a:cs typeface="Segoe UI Light"/>
              </a:rPr>
              <a:t> el enlace a </a:t>
            </a:r>
            <a:r>
              <a:rPr lang="en-US" sz="1500" spc="-5" dirty="0" err="1">
                <a:cs typeface="Segoe UI Light"/>
              </a:rPr>
              <a:t>datos</a:t>
            </a:r>
            <a:r>
              <a:rPr lang="en-US" sz="1500" spc="-5" dirty="0">
                <a:cs typeface="Segoe UI Light"/>
              </a:rPr>
              <a:t> </a:t>
            </a:r>
            <a:r>
              <a:rPr lang="en-US" sz="1500" spc="-5" dirty="0" err="1">
                <a:cs typeface="Segoe UI Light"/>
              </a:rPr>
              <a:t>ayuda</a:t>
            </a:r>
            <a:r>
              <a:rPr lang="en-US" sz="1500" spc="-5" dirty="0">
                <a:cs typeface="Segoe UI Light"/>
              </a:rPr>
              <a:t> a </a:t>
            </a:r>
            <a:r>
              <a:rPr lang="en-US" sz="1500" spc="-5" dirty="0" err="1">
                <a:cs typeface="Segoe UI Light"/>
              </a:rPr>
              <a:t>mejorar</a:t>
            </a:r>
            <a:r>
              <a:rPr lang="en-US" sz="1500" spc="-5" dirty="0">
                <a:cs typeface="Segoe UI Light"/>
              </a:rPr>
              <a:t> el </a:t>
            </a:r>
            <a:r>
              <a:rPr lang="en-US" sz="1500" spc="-5" dirty="0" err="1">
                <a:cs typeface="Segoe UI Light"/>
              </a:rPr>
              <a:t>rendimiento</a:t>
            </a:r>
            <a:r>
              <a:rPr lang="en-US" sz="1500" spc="-5" dirty="0">
                <a:cs typeface="Segoe UI Light"/>
              </a:rPr>
              <a:t> (</a:t>
            </a:r>
            <a:r>
              <a:rPr lang="en-US" sz="1500" spc="-5" dirty="0" err="1">
                <a:cs typeface="Segoe UI Light"/>
              </a:rPr>
              <a:t>Ejemplo</a:t>
            </a:r>
            <a:r>
              <a:rPr lang="en-US" sz="1500" spc="-5" dirty="0">
                <a:cs typeface="Segoe UI Light"/>
              </a:rPr>
              <a:t>: </a:t>
            </a:r>
            <a:r>
              <a:rPr lang="en-US" sz="1500" spc="-5" dirty="0" err="1">
                <a:cs typeface="Segoe UI Light"/>
              </a:rPr>
              <a:t>listado</a:t>
            </a:r>
            <a:r>
              <a:rPr lang="en-US" sz="1500" spc="-5" dirty="0">
                <a:cs typeface="Segoe UI Light"/>
              </a:rPr>
              <a:t> con </a:t>
            </a:r>
            <a:r>
              <a:rPr lang="en-US" sz="1500" spc="-5" dirty="0" err="1">
                <a:cs typeface="Segoe UI Light"/>
              </a:rPr>
              <a:t>celda</a:t>
            </a:r>
            <a:r>
              <a:rPr lang="en-US" sz="1500" spc="-5" dirty="0">
                <a:cs typeface="Segoe UI Light"/>
              </a:rPr>
              <a:t> </a:t>
            </a:r>
            <a:r>
              <a:rPr lang="en-US" sz="1500" spc="-5" dirty="0" err="1">
                <a:cs typeface="Segoe UI Light"/>
              </a:rPr>
              <a:t>personalizada</a:t>
            </a:r>
            <a:r>
              <a:rPr lang="en-US" sz="1500" spc="-5" dirty="0">
                <a:cs typeface="Segoe UI Light"/>
              </a:rPr>
              <a:t>).</a:t>
            </a:r>
          </a:p>
          <a:p>
            <a:endParaRPr lang="es-ES" dirty="0"/>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83BC8C1C-E068-479C-89F3-9816FAB3C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797764" cy="2901533"/>
          </a:xfrm>
          <a:prstGeom prst="rect">
            <a:avLst/>
          </a:prstGeom>
        </p:spPr>
      </p:pic>
    </p:spTree>
    <p:extLst>
      <p:ext uri="{BB962C8B-B14F-4D97-AF65-F5344CB8AC3E}">
        <p14:creationId xmlns:p14="http://schemas.microsoft.com/office/powerpoint/2010/main" val="423239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Fast Renderers</a:t>
            </a:r>
          </a:p>
          <a:p>
            <a:pPr algn="ctr" defTabSz="685714">
              <a:defRPr/>
            </a:pPr>
            <a:r>
              <a:rPr lang="en-US" sz="1800" spc="-75" dirty="0" err="1">
                <a:solidFill>
                  <a:srgbClr val="FFFFFF"/>
                </a:solidFill>
                <a:cs typeface="Segoe UI Light" panose="020B0502040204020203" pitchFamily="34" charset="0"/>
              </a:rPr>
              <a:t>Evitando</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jerarquía</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innecesaria</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21142005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Fast</a:t>
            </a:r>
            <a:r>
              <a:rPr lang="es-ES" dirty="0"/>
              <a:t> Renderers</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lstStyle/>
          <a:p>
            <a:r>
              <a:rPr lang="es-ES" sz="2025" dirty="0"/>
              <a:t>Hablamos de cambios realizados en </a:t>
            </a:r>
            <a:r>
              <a:rPr lang="es-ES" sz="2025" dirty="0" err="1"/>
              <a:t>Xamarin.Forms</a:t>
            </a:r>
            <a:r>
              <a:rPr lang="es-ES" sz="2025" dirty="0"/>
              <a:t> con el objetivo de </a:t>
            </a:r>
            <a:r>
              <a:rPr lang="es-ES" sz="2025" b="1" dirty="0"/>
              <a:t>reducir</a:t>
            </a:r>
            <a:r>
              <a:rPr lang="es-ES" sz="2025" dirty="0"/>
              <a:t> a mínimos el número de operaciones y </a:t>
            </a:r>
            <a:r>
              <a:rPr lang="es-ES" sz="2025" b="1" dirty="0"/>
              <a:t>cálculos</a:t>
            </a:r>
            <a:r>
              <a:rPr lang="es-ES" sz="2025" dirty="0"/>
              <a:t> a realizar para renderizar el control y gestionar su tamaño y posición.</a:t>
            </a:r>
            <a:endParaRPr lang="en-US" sz="1500" dirty="0">
              <a:cs typeface="Helvetica" panose="020B0604020202020204" pitchFamily="34" charset="0"/>
            </a:endParaRP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fontScale="85000" lnSpcReduction="20000"/>
          </a:bodyPr>
          <a:lstStyle/>
          <a:p>
            <a:r>
              <a:rPr lang="es-ES" sz="900" dirty="0"/>
              <a:t>¿Qué aporta?</a:t>
            </a:r>
          </a:p>
        </p:txBody>
      </p:sp>
    </p:spTree>
    <p:extLst>
      <p:ext uri="{BB962C8B-B14F-4D97-AF65-F5344CB8AC3E}">
        <p14:creationId xmlns:p14="http://schemas.microsoft.com/office/powerpoint/2010/main" val="181864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050" y="493875"/>
            <a:ext cx="8741311" cy="674705"/>
          </a:xfrm>
        </p:spPr>
        <p:txBody>
          <a:bodyPr>
            <a:normAutofit/>
          </a:bodyPr>
          <a:lstStyle/>
          <a:p>
            <a:r>
              <a:rPr lang="en-US" sz="2700" b="1" dirty="0">
                <a:latin typeface="Calibri (Cuerpo)"/>
              </a:rPr>
              <a:t>Pre Fast Renderers (Label)</a:t>
            </a:r>
          </a:p>
        </p:txBody>
      </p:sp>
      <p:sp>
        <p:nvSpPr>
          <p:cNvPr id="4" name="Rettangolo 14"/>
          <p:cNvSpPr/>
          <p:nvPr/>
        </p:nvSpPr>
        <p:spPr bwMode="auto">
          <a:xfrm>
            <a:off x="202215" y="1159572"/>
            <a:ext cx="2400152"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gradFill>
                  <a:gsLst>
                    <a:gs pos="5439">
                      <a:srgbClr val="F8F8F8"/>
                    </a:gs>
                    <a:gs pos="10000">
                      <a:srgbClr val="F8F8F8"/>
                    </a:gs>
                  </a:gsLst>
                  <a:lin ang="5400000" scaled="0"/>
                </a:gradFill>
              </a:rPr>
              <a:t>LabelRenderer</a:t>
            </a: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202215" y="2939765"/>
            <a:ext cx="2400152"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a:t>OnLayout();</a:t>
            </a:r>
          </a:p>
          <a:p>
            <a:pPr algn="ctr" defTabSz="699319" fontAlgn="base">
              <a:spcBef>
                <a:spcPct val="0"/>
              </a:spcBef>
              <a:spcAft>
                <a:spcPct val="0"/>
              </a:spcAft>
            </a:pPr>
            <a:r>
              <a:rPr lang="es-ES" sz="1500"/>
              <a:t>ViewRenderer</a:t>
            </a:r>
            <a:endParaRPr lang="it-IT" sz="15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1230856" y="2285966"/>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17" name="Rettangolo 14"/>
          <p:cNvSpPr/>
          <p:nvPr/>
        </p:nvSpPr>
        <p:spPr bwMode="auto">
          <a:xfrm>
            <a:off x="3352012" y="2911048"/>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MeasureAndLayout</a:t>
            </a:r>
            <a:r>
              <a:rPr lang="es-ES" sz="1500" dirty="0"/>
              <a:t>();</a:t>
            </a:r>
          </a:p>
          <a:p>
            <a:pPr algn="ctr" defTabSz="699319" fontAlgn="base">
              <a:spcBef>
                <a:spcPct val="0"/>
              </a:spcBef>
              <a:spcAft>
                <a:spcPct val="0"/>
              </a:spcAft>
            </a:pPr>
            <a:r>
              <a:rPr lang="es-ES" sz="1500" dirty="0" err="1"/>
              <a:t>ViewRenderer</a:t>
            </a:r>
            <a:endParaRPr lang="it-IT" sz="1500" dirty="0">
              <a:gradFill>
                <a:gsLst>
                  <a:gs pos="5439">
                    <a:srgbClr val="F8F8F8"/>
                  </a:gs>
                  <a:gs pos="10000">
                    <a:srgbClr val="F8F8F8"/>
                  </a:gs>
                </a:gsLst>
                <a:lin ang="5400000" scaled="0"/>
              </a:gradFill>
            </a:endParaRPr>
          </a:p>
        </p:txBody>
      </p:sp>
      <p:sp>
        <p:nvSpPr>
          <p:cNvPr id="18" name="Freccia in su 16"/>
          <p:cNvSpPr/>
          <p:nvPr/>
        </p:nvSpPr>
        <p:spPr bwMode="auto">
          <a:xfrm rot="5400000" flipH="1">
            <a:off x="2862897" y="3170114"/>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19" name="Rettangolo 14"/>
          <p:cNvSpPr/>
          <p:nvPr/>
        </p:nvSpPr>
        <p:spPr bwMode="auto">
          <a:xfrm>
            <a:off x="3289730" y="1159572"/>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t>ViewElementRenderer</a:t>
            </a:r>
            <a:endParaRPr lang="it-IT" sz="1500" dirty="0">
              <a:gradFill>
                <a:gsLst>
                  <a:gs pos="5439">
                    <a:srgbClr val="F8F8F8"/>
                  </a:gs>
                  <a:gs pos="10000">
                    <a:srgbClr val="F8F8F8"/>
                  </a:gs>
                </a:gsLst>
                <a:lin ang="5400000" scaled="0"/>
              </a:gradFill>
            </a:endParaRPr>
          </a:p>
        </p:txBody>
      </p:sp>
      <p:sp>
        <p:nvSpPr>
          <p:cNvPr id="20" name="Freccia in su 16"/>
          <p:cNvSpPr/>
          <p:nvPr/>
        </p:nvSpPr>
        <p:spPr bwMode="auto">
          <a:xfrm flipH="1">
            <a:off x="4546948" y="2265658"/>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21" name="Rettangolo 14"/>
          <p:cNvSpPr/>
          <p:nvPr/>
        </p:nvSpPr>
        <p:spPr bwMode="auto">
          <a:xfrm>
            <a:off x="6535163" y="1159572"/>
            <a:ext cx="2406623"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UpdateLayout</a:t>
            </a:r>
            <a:r>
              <a:rPr lang="es-ES" sz="1500" dirty="0"/>
              <a:t>();</a:t>
            </a:r>
          </a:p>
          <a:p>
            <a:pPr algn="ctr" defTabSz="699319" fontAlgn="base">
              <a:spcBef>
                <a:spcPct val="0"/>
              </a:spcBef>
              <a:spcAft>
                <a:spcPct val="0"/>
              </a:spcAft>
            </a:pPr>
            <a:r>
              <a:rPr lang="es-ES" sz="1500" dirty="0" err="1"/>
              <a:t>LabelRenderer</a:t>
            </a:r>
            <a:endParaRPr lang="it-IT" sz="1500" dirty="0">
              <a:gradFill>
                <a:gsLst>
                  <a:gs pos="5439">
                    <a:srgbClr val="F8F8F8"/>
                  </a:gs>
                  <a:gs pos="10000">
                    <a:srgbClr val="F8F8F8"/>
                  </a:gs>
                </a:gsLst>
                <a:lin ang="5400000" scaled="0"/>
              </a:gradFill>
            </a:endParaRPr>
          </a:p>
        </p:txBody>
      </p:sp>
      <p:sp>
        <p:nvSpPr>
          <p:cNvPr id="22" name="Freccia in su 16"/>
          <p:cNvSpPr/>
          <p:nvPr/>
        </p:nvSpPr>
        <p:spPr bwMode="auto">
          <a:xfrm rot="5400000" flipH="1">
            <a:off x="6055372" y="1389921"/>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56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62" y="554639"/>
            <a:ext cx="8741311" cy="674705"/>
          </a:xfrm>
        </p:spPr>
        <p:txBody>
          <a:bodyPr>
            <a:normAutofit/>
          </a:bodyPr>
          <a:lstStyle/>
          <a:p>
            <a:r>
              <a:rPr lang="en-US" sz="2700" b="1" dirty="0">
                <a:latin typeface="Calibri (Cuerpo)"/>
              </a:rPr>
              <a:t>Post Fast Renderers (Label)</a:t>
            </a:r>
          </a:p>
        </p:txBody>
      </p:sp>
      <p:sp>
        <p:nvSpPr>
          <p:cNvPr id="4" name="Rettangolo 14"/>
          <p:cNvSpPr/>
          <p:nvPr/>
        </p:nvSpPr>
        <p:spPr bwMode="auto">
          <a:xfrm>
            <a:off x="3348916" y="1342467"/>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gradFill>
                  <a:gsLst>
                    <a:gs pos="5439">
                      <a:srgbClr val="F8F8F8"/>
                    </a:gs>
                    <a:gs pos="10000">
                      <a:srgbClr val="F8F8F8"/>
                    </a:gs>
                  </a:gsLst>
                  <a:lin ang="5400000" scaled="0"/>
                </a:gradFill>
              </a:rPr>
              <a:t>LabelRenderer</a:t>
            </a: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3348916" y="3122660"/>
            <a:ext cx="2514436" cy="1085779"/>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es-ES" sz="1500" dirty="0" err="1"/>
              <a:t>OnLayout</a:t>
            </a:r>
            <a:r>
              <a:rPr lang="es-ES" sz="1500" dirty="0"/>
              <a:t>();</a:t>
            </a:r>
          </a:p>
          <a:p>
            <a:pPr algn="ctr" defTabSz="699319" fontAlgn="base">
              <a:spcBef>
                <a:spcPct val="0"/>
              </a:spcBef>
              <a:spcAft>
                <a:spcPct val="0"/>
              </a:spcAft>
            </a:pPr>
            <a:r>
              <a:rPr lang="es-ES" sz="1500" dirty="0" err="1"/>
              <a:t>ViewRenderer</a:t>
            </a:r>
            <a:endParaRPr lang="it-IT" sz="1500" dirty="0">
              <a:gradFill>
                <a:gsLst>
                  <a:gs pos="5439">
                    <a:srgbClr val="F8F8F8"/>
                  </a:gs>
                  <a:gs pos="10000">
                    <a:srgbClr val="F8F8F8"/>
                  </a:gs>
                </a:gsLst>
                <a:lin ang="5400000" scaled="0"/>
              </a:gradFill>
            </a:endParaRPr>
          </a:p>
        </p:txBody>
      </p:sp>
      <p:sp>
        <p:nvSpPr>
          <p:cNvPr id="7" name="Freccia in su 16"/>
          <p:cNvSpPr/>
          <p:nvPr/>
        </p:nvSpPr>
        <p:spPr bwMode="auto">
          <a:xfrm rot="10800000" flipH="1">
            <a:off x="4491842" y="2468860"/>
            <a:ext cx="228585" cy="625081"/>
          </a:xfrm>
          <a:prstGeom prst="upArrow">
            <a:avLst>
              <a:gd name="adj1" fmla="val 35000"/>
              <a:gd name="adj2" fmla="val 42500"/>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6506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49921" y="2532055"/>
            <a:ext cx="4845953" cy="524665"/>
          </a:xfrm>
        </p:spPr>
        <p:txBody>
          <a:bodyPr/>
          <a:lstStyle/>
          <a:p>
            <a:r>
              <a:rPr lang="es-ES" sz="2100" dirty="0"/>
              <a:t>Software Developer at Microsoft</a:t>
            </a:r>
          </a:p>
        </p:txBody>
      </p:sp>
      <p:sp>
        <p:nvSpPr>
          <p:cNvPr id="3" name="Title 2"/>
          <p:cNvSpPr>
            <a:spLocks noGrp="1"/>
          </p:cNvSpPr>
          <p:nvPr>
            <p:ph type="title"/>
          </p:nvPr>
        </p:nvSpPr>
        <p:spPr/>
        <p:txBody>
          <a:bodyPr/>
          <a:lstStyle/>
          <a:p>
            <a:r>
              <a:rPr lang="es-ES" dirty="0"/>
              <a:t>Javier Suárez</a:t>
            </a:r>
          </a:p>
        </p:txBody>
      </p:sp>
      <p:sp>
        <p:nvSpPr>
          <p:cNvPr id="6" name="Text Placeholder 4"/>
          <p:cNvSpPr>
            <a:spLocks noGrp="1"/>
          </p:cNvSpPr>
          <p:nvPr/>
        </p:nvSpPr>
        <p:spPr>
          <a:xfrm>
            <a:off x="4097857" y="3056720"/>
            <a:ext cx="4631261" cy="1263696"/>
          </a:xfrm>
          <a:prstGeom prst="rect">
            <a:avLst/>
          </a:prstGeom>
        </p:spPr>
        <p:txBody>
          <a:bodyPr vert="horz" lIns="89630" tIns="0" rIns="89630" bIns="44816" rtlCol="0">
            <a:normAutofit fontScale="25000" lnSpcReduction="20000"/>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bg2"/>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bg2"/>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74" indent="-280074">
              <a:lnSpc>
                <a:spcPct val="170000"/>
              </a:lnSpc>
              <a:buFont typeface="Arial" panose="020B0604020202020204" pitchFamily="34" charset="0"/>
              <a:buChar char="•"/>
            </a:pPr>
            <a:r>
              <a:rPr lang="en-US" sz="5600" dirty="0">
                <a:solidFill>
                  <a:schemeClr val="bg2">
                    <a:lumMod val="25000"/>
                  </a:schemeClr>
                </a:solidFill>
              </a:rPr>
              <a:t>Blog: </a:t>
            </a:r>
            <a:r>
              <a:rPr lang="en-US" sz="5600" dirty="0">
                <a:solidFill>
                  <a:schemeClr val="bg2">
                    <a:lumMod val="25000"/>
                  </a:schemeClr>
                </a:solidFill>
                <a:hlinkClick r:id="rId2"/>
              </a:rPr>
              <a:t>http://geeks.ms/blogs/jsuarez</a:t>
            </a:r>
            <a:endParaRPr lang="en-US" sz="5600" dirty="0">
              <a:solidFill>
                <a:schemeClr val="bg2">
                  <a:lumMod val="25000"/>
                </a:schemeClr>
              </a:solidFill>
            </a:endParaRPr>
          </a:p>
          <a:p>
            <a:pPr marL="280074" indent="-280074">
              <a:lnSpc>
                <a:spcPct val="170000"/>
              </a:lnSpc>
              <a:buFont typeface="Arial" panose="020B0604020202020204" pitchFamily="34" charset="0"/>
              <a:buChar char="•"/>
            </a:pPr>
            <a:r>
              <a:rPr lang="en-US" sz="5600" dirty="0">
                <a:solidFill>
                  <a:schemeClr val="bg2">
                    <a:lumMod val="25000"/>
                  </a:schemeClr>
                </a:solidFill>
              </a:rPr>
              <a:t>Email: </a:t>
            </a:r>
            <a:r>
              <a:rPr lang="en-US" sz="5600" dirty="0">
                <a:solidFill>
                  <a:schemeClr val="bg2">
                    <a:lumMod val="25000"/>
                  </a:schemeClr>
                </a:solidFill>
                <a:hlinkClick r:id="rId3"/>
              </a:rPr>
              <a:t>javiersuarezruiz@hotmail.com</a:t>
            </a:r>
            <a:r>
              <a:rPr lang="en-US" sz="5600" dirty="0">
                <a:solidFill>
                  <a:schemeClr val="bg2">
                    <a:lumMod val="25000"/>
                  </a:schemeClr>
                </a:solidFill>
              </a:rPr>
              <a:t> o </a:t>
            </a:r>
            <a:r>
              <a:rPr lang="en-US" sz="5600" dirty="0">
                <a:solidFill>
                  <a:schemeClr val="bg2">
                    <a:lumMod val="25000"/>
                  </a:schemeClr>
                </a:solidFill>
                <a:hlinkClick r:id="rId4"/>
              </a:rPr>
              <a:t>jsuarez@microsoft.com</a:t>
            </a:r>
            <a:endParaRPr lang="en-US" sz="5600" dirty="0">
              <a:solidFill>
                <a:schemeClr val="bg2">
                  <a:lumMod val="25000"/>
                </a:schemeClr>
              </a:solidFill>
            </a:endParaRPr>
          </a:p>
          <a:p>
            <a:pPr marL="280074" indent="-280074">
              <a:lnSpc>
                <a:spcPct val="170000"/>
              </a:lnSpc>
              <a:buFont typeface="Arial" panose="020B0604020202020204" pitchFamily="34" charset="0"/>
              <a:buChar char="•"/>
            </a:pPr>
            <a:r>
              <a:rPr lang="en-US" sz="5600" dirty="0">
                <a:solidFill>
                  <a:schemeClr val="bg2">
                    <a:lumMod val="25000"/>
                  </a:schemeClr>
                </a:solidFill>
              </a:rPr>
              <a:t>Twitter: @</a:t>
            </a:r>
            <a:r>
              <a:rPr lang="en-US" sz="5600" dirty="0" err="1">
                <a:solidFill>
                  <a:schemeClr val="bg2">
                    <a:lumMod val="25000"/>
                  </a:schemeClr>
                </a:solidFill>
              </a:rPr>
              <a:t>jsuarezruiz</a:t>
            </a:r>
            <a:endParaRPr lang="en-US" sz="5600" dirty="0">
              <a:solidFill>
                <a:schemeClr val="bg2">
                  <a:lumMod val="25000"/>
                </a:schemeClr>
              </a:solidFill>
            </a:endParaRPr>
          </a:p>
          <a:p>
            <a:endParaRPr lang="en-US" sz="1471" dirty="0">
              <a:solidFill>
                <a:schemeClr val="accent1"/>
              </a:solidFill>
            </a:endParaRPr>
          </a:p>
        </p:txBody>
      </p:sp>
      <p:pic>
        <p:nvPicPr>
          <p:cNvPr id="4" name="Imagen 3">
            <a:extLst>
              <a:ext uri="{FF2B5EF4-FFF2-40B4-BE49-F238E27FC236}">
                <a16:creationId xmlns:a16="http://schemas.microsoft.com/office/drawing/2014/main" id="{5FF49F90-3375-454B-BA89-B5A69B09FF5E}"/>
              </a:ext>
            </a:extLst>
          </p:cNvPr>
          <p:cNvPicPr>
            <a:picLocks noChangeAspect="1"/>
          </p:cNvPicPr>
          <p:nvPr/>
        </p:nvPicPr>
        <p:blipFill>
          <a:blip r:embed="rId5"/>
          <a:stretch>
            <a:fillRect/>
          </a:stretch>
        </p:blipFill>
        <p:spPr>
          <a:xfrm>
            <a:off x="311700" y="1025818"/>
            <a:ext cx="3537141" cy="3537141"/>
          </a:xfrm>
          <a:prstGeom prst="rect">
            <a:avLst/>
          </a:prstGeom>
        </p:spPr>
      </p:pic>
    </p:spTree>
    <p:extLst>
      <p:ext uri="{BB962C8B-B14F-4D97-AF65-F5344CB8AC3E}">
        <p14:creationId xmlns:p14="http://schemas.microsoft.com/office/powerpoint/2010/main" val="30192387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Fast</a:t>
            </a:r>
            <a:r>
              <a:rPr lang="es-ES" dirty="0"/>
              <a:t> Renderers</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62500" lnSpcReduction="20000"/>
          </a:bodyPr>
          <a:lstStyle/>
          <a:p>
            <a:pPr marL="6477" marR="2591">
              <a:lnSpc>
                <a:spcPts val="863"/>
              </a:lnSpc>
            </a:pPr>
            <a:r>
              <a:rPr lang="en-US" sz="1500" spc="-5" dirty="0" err="1">
                <a:cs typeface="Segoe UI Light"/>
              </a:rPr>
              <a:t>Detalles</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err="1">
                <a:cs typeface="Segoe UI Light"/>
              </a:rPr>
              <a:t>Tiempo</a:t>
            </a:r>
            <a:r>
              <a:rPr lang="en-US" sz="1500" spc="-5" dirty="0">
                <a:cs typeface="Segoe UI Light"/>
              </a:rPr>
              <a:t> de </a:t>
            </a:r>
            <a:r>
              <a:rPr lang="en-US" sz="1500" spc="-5" dirty="0" err="1">
                <a:cs typeface="Segoe UI Light"/>
              </a:rPr>
              <a:t>incialización</a:t>
            </a:r>
            <a:r>
              <a:rPr lang="en-US" sz="1500" spc="-5" dirty="0">
                <a:cs typeface="Segoe UI Light"/>
              </a:rPr>
              <a:t> y </a:t>
            </a:r>
            <a:r>
              <a:rPr lang="en-US" sz="1500" spc="-5" dirty="0" err="1">
                <a:cs typeface="Segoe UI Light"/>
              </a:rPr>
              <a:t>creación</a:t>
            </a:r>
            <a:r>
              <a:rPr lang="en-US" sz="1500" spc="-5" dirty="0">
                <a:cs typeface="Segoe UI Light"/>
              </a:rPr>
              <a:t> de la vista.</a:t>
            </a:r>
          </a:p>
          <a:p>
            <a:pPr marL="220789" marR="2591" indent="-214313">
              <a:lnSpc>
                <a:spcPct val="120000"/>
              </a:lnSpc>
              <a:buFont typeface="Arial" panose="020B0604020202020204" pitchFamily="34" charset="0"/>
              <a:buChar char="•"/>
            </a:pPr>
            <a:r>
              <a:rPr lang="en-US" sz="1500" spc="-5" dirty="0">
                <a:cs typeface="Segoe UI Light"/>
              </a:rPr>
              <a:t>Android.</a:t>
            </a:r>
          </a:p>
          <a:p>
            <a:pPr marL="220789" marR="2591" indent="-214313">
              <a:lnSpc>
                <a:spcPct val="120000"/>
              </a:lnSpc>
              <a:buFont typeface="Arial" panose="020B0604020202020204" pitchFamily="34" charset="0"/>
              <a:buChar char="•"/>
            </a:pPr>
            <a:r>
              <a:rPr lang="en-US" sz="1500" spc="-5" dirty="0">
                <a:cs typeface="Segoe UI Light"/>
              </a:rPr>
              <a:t>JIT.</a:t>
            </a:r>
          </a:p>
          <a:p>
            <a:pPr marL="220789" marR="2591" indent="-214313">
              <a:lnSpc>
                <a:spcPct val="120000"/>
              </a:lnSpc>
              <a:buFont typeface="Arial" panose="020B0604020202020204" pitchFamily="34" charset="0"/>
              <a:buChar char="•"/>
            </a:pPr>
            <a:r>
              <a:rPr lang="en-US" sz="1500" spc="-5" dirty="0" err="1">
                <a:cs typeface="Segoe UI Light"/>
              </a:rPr>
              <a:t>Tiempo</a:t>
            </a:r>
            <a:r>
              <a:rPr lang="en-US" sz="1500" spc="-5" dirty="0">
                <a:cs typeface="Segoe UI Light"/>
              </a:rPr>
              <a:t> </a:t>
            </a:r>
            <a:r>
              <a:rPr lang="en-US" sz="1500" spc="-5" dirty="0" err="1">
                <a:cs typeface="Segoe UI Light"/>
              </a:rPr>
              <a:t>tomado</a:t>
            </a:r>
            <a:r>
              <a:rPr lang="en-US" sz="1500" spc="-5" dirty="0">
                <a:cs typeface="Segoe UI Light"/>
              </a:rPr>
              <a:t> de 5 </a:t>
            </a:r>
            <a:r>
              <a:rPr lang="en-US" sz="1500" spc="-5" dirty="0" err="1">
                <a:cs typeface="Segoe UI Light"/>
              </a:rPr>
              <a:t>medidas</a:t>
            </a:r>
            <a:r>
              <a:rPr lang="en-US" sz="1500" spc="-5" dirty="0">
                <a:cs typeface="Segoe UI Light"/>
              </a:rPr>
              <a:t>.</a:t>
            </a:r>
          </a:p>
          <a:p>
            <a:pPr marL="220789" marR="2591" indent="-214313">
              <a:lnSpc>
                <a:spcPct val="120000"/>
              </a:lnSpc>
              <a:buFont typeface="Arial" panose="020B0604020202020204" pitchFamily="34" charset="0"/>
              <a:buChar char="•"/>
            </a:pPr>
            <a:r>
              <a:rPr lang="en-US" sz="1500" spc="-5" dirty="0">
                <a:cs typeface="Segoe UI Light"/>
              </a:rPr>
              <a:t>One Plus 6.</a:t>
            </a:r>
          </a:p>
          <a:p>
            <a:pPr marL="220789" marR="2591" indent="-214313">
              <a:lnSpc>
                <a:spcPct val="120000"/>
              </a:lnSpc>
              <a:buFont typeface="Arial" panose="020B0604020202020204" pitchFamily="34" charset="0"/>
              <a:buChar char="•"/>
            </a:pPr>
            <a:r>
              <a:rPr lang="en-US" sz="1500" spc="-5" dirty="0">
                <a:cs typeface="Segoe UI Light"/>
              </a:rPr>
              <a:t>Se </a:t>
            </a:r>
            <a:r>
              <a:rPr lang="en-US" sz="1500" spc="-5" dirty="0" err="1">
                <a:cs typeface="Segoe UI Light"/>
              </a:rPr>
              <a:t>usan</a:t>
            </a:r>
            <a:r>
              <a:rPr lang="en-US" sz="1500" spc="-5" dirty="0">
                <a:cs typeface="Segoe UI Light"/>
              </a:rPr>
              <a:t> por </a:t>
            </a:r>
            <a:r>
              <a:rPr lang="en-US" sz="1500" spc="-5" dirty="0" err="1">
                <a:cs typeface="Segoe UI Light"/>
              </a:rPr>
              <a:t>defecto</a:t>
            </a:r>
            <a:r>
              <a:rPr lang="en-US" sz="1500" spc="-5" dirty="0">
                <a:cs typeface="Segoe UI Light"/>
              </a:rPr>
              <a:t> </a:t>
            </a:r>
            <a:r>
              <a:rPr lang="en-US" sz="1500" spc="-5" dirty="0" err="1">
                <a:cs typeface="Segoe UI Light"/>
              </a:rPr>
              <a:t>en</a:t>
            </a:r>
            <a:r>
              <a:rPr lang="en-US" sz="1500" spc="-5" dirty="0">
                <a:cs typeface="Segoe UI Light"/>
              </a:rPr>
              <a:t> </a:t>
            </a:r>
            <a:r>
              <a:rPr lang="en-US" sz="1500" spc="-5" dirty="0" err="1">
                <a:cs typeface="Segoe UI Light"/>
              </a:rPr>
              <a:t>Xamarin.Forms</a:t>
            </a:r>
            <a:r>
              <a:rPr lang="en-US" sz="1500" spc="-5" dirty="0">
                <a:cs typeface="Segoe UI Light"/>
              </a:rPr>
              <a:t> 4.0!</a:t>
            </a:r>
          </a:p>
          <a:p>
            <a:endParaRPr lang="es-ES" dirty="0"/>
          </a:p>
          <a:p>
            <a:endParaRPr lang="es-ES" dirty="0"/>
          </a:p>
        </p:txBody>
      </p:sp>
      <p:pic>
        <p:nvPicPr>
          <p:cNvPr id="4" name="Imagen 3" descr="Imagen que contiene captura de pantalla&#10;&#10;Descripción generada automáticamente">
            <a:extLst>
              <a:ext uri="{FF2B5EF4-FFF2-40B4-BE49-F238E27FC236}">
                <a16:creationId xmlns:a16="http://schemas.microsoft.com/office/drawing/2014/main" id="{16F88142-C232-472B-BE92-3153DA2FF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997879" cy="3022556"/>
          </a:xfrm>
          <a:prstGeom prst="rect">
            <a:avLst/>
          </a:prstGeom>
        </p:spPr>
      </p:pic>
      <p:pic>
        <p:nvPicPr>
          <p:cNvPr id="2" name="Imagen 1">
            <a:extLst>
              <a:ext uri="{FF2B5EF4-FFF2-40B4-BE49-F238E27FC236}">
                <a16:creationId xmlns:a16="http://schemas.microsoft.com/office/drawing/2014/main" id="{F52BAED4-A865-4D12-BB51-6B3390D5061A}"/>
              </a:ext>
            </a:extLst>
          </p:cNvPr>
          <p:cNvPicPr>
            <a:picLocks noChangeAspect="1"/>
          </p:cNvPicPr>
          <p:nvPr/>
        </p:nvPicPr>
        <p:blipFill>
          <a:blip r:embed="rId3"/>
          <a:stretch>
            <a:fillRect/>
          </a:stretch>
        </p:blipFill>
        <p:spPr>
          <a:xfrm>
            <a:off x="117101" y="1559429"/>
            <a:ext cx="1294560" cy="1868967"/>
          </a:xfrm>
          <a:prstGeom prst="rect">
            <a:avLst/>
          </a:prstGeom>
        </p:spPr>
      </p:pic>
    </p:spTree>
    <p:extLst>
      <p:ext uri="{BB962C8B-B14F-4D97-AF65-F5344CB8AC3E}">
        <p14:creationId xmlns:p14="http://schemas.microsoft.com/office/powerpoint/2010/main" val="16276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Imágenes</a:t>
            </a:r>
            <a:endParaRPr lang="en-US" sz="6471" spc="-75" dirty="0">
              <a:solidFill>
                <a:srgbClr val="FFFFFF"/>
              </a:solidFill>
              <a:cs typeface="Segoe UI Light" panose="020B0502040204020203" pitchFamily="34" charset="0"/>
            </a:endParaRPr>
          </a:p>
          <a:p>
            <a:pPr algn="ctr" defTabSz="685714">
              <a:defRPr/>
            </a:pPr>
            <a:r>
              <a:rPr lang="en-US" sz="1800" spc="-75" dirty="0">
                <a:solidFill>
                  <a:srgbClr val="FFFFFF"/>
                </a:solidFill>
                <a:cs typeface="Segoe UI Light" panose="020B0502040204020203" pitchFamily="34" charset="0"/>
              </a:rPr>
              <a:t>Un punto de </a:t>
            </a:r>
            <a:r>
              <a:rPr lang="en-US" sz="1800" spc="-75" dirty="0" err="1">
                <a:solidFill>
                  <a:srgbClr val="FFFFFF"/>
                </a:solidFill>
                <a:cs typeface="Segoe UI Light" panose="020B0502040204020203" pitchFamily="34" charset="0"/>
              </a:rPr>
              <a:t>ganancia</a:t>
            </a:r>
            <a:r>
              <a:rPr lang="en-US" sz="1800" spc="-75" dirty="0">
                <a:solidFill>
                  <a:srgbClr val="FFFFFF"/>
                </a:solidFill>
                <a:cs typeface="Segoe UI Light" panose="020B0502040204020203" pitchFamily="34" charset="0"/>
              </a:rPr>
              <a:t> alto</a:t>
            </a:r>
          </a:p>
        </p:txBody>
      </p:sp>
    </p:spTree>
    <p:extLst>
      <p:ext uri="{BB962C8B-B14F-4D97-AF65-F5344CB8AC3E}">
        <p14:creationId xmlns:p14="http://schemas.microsoft.com/office/powerpoint/2010/main" val="3067067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Images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550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La opción más sencilla y directa de mejorar la gestión de imágenes es usando </a:t>
            </a:r>
            <a:r>
              <a:rPr lang="es-ES" b="1" dirty="0" err="1"/>
              <a:t>FFImageLoading</a:t>
            </a:r>
            <a:r>
              <a:rPr lang="es-ES" dirty="0"/>
              <a:t>.</a:t>
            </a:r>
          </a:p>
          <a:p>
            <a:pPr marL="171450" indent="-171450">
              <a:buFont typeface="Arial" panose="020B0604020202020204" pitchFamily="34" charset="0"/>
              <a:buChar char="•"/>
            </a:pPr>
            <a:r>
              <a:rPr lang="es-ES" b="1" dirty="0" err="1"/>
              <a:t>GlideX</a:t>
            </a:r>
            <a:r>
              <a:rPr lang="es-ES" dirty="0"/>
              <a:t> tiene mejor rendimiento que </a:t>
            </a:r>
            <a:r>
              <a:rPr lang="es-ES" dirty="0" err="1"/>
              <a:t>FFImageLoading</a:t>
            </a:r>
            <a:r>
              <a:rPr lang="es-ES" dirty="0"/>
              <a:t> en Android.</a:t>
            </a:r>
          </a:p>
          <a:p>
            <a:pPr marL="171450" indent="-171450">
              <a:buFont typeface="Arial" panose="020B0604020202020204" pitchFamily="34" charset="0"/>
              <a:buChar char="•"/>
            </a:pPr>
            <a:r>
              <a:rPr lang="es-ES" dirty="0"/>
              <a:t>Gracias a </a:t>
            </a:r>
            <a:r>
              <a:rPr lang="es-ES" b="1" dirty="0" err="1"/>
              <a:t>IImageSourceHandler</a:t>
            </a:r>
            <a:r>
              <a:rPr lang="es-ES" dirty="0"/>
              <a:t> se puede personalizar que usar para la gestión de </a:t>
            </a:r>
            <a:r>
              <a:rPr lang="es-ES" dirty="0" err="1"/>
              <a:t>ImageSource</a:t>
            </a:r>
            <a:r>
              <a:rPr lang="es-ES" dirty="0"/>
              <a:t> en cada plataforma. Por ejemplo, usar </a:t>
            </a:r>
            <a:r>
              <a:rPr lang="es-ES" dirty="0" err="1"/>
              <a:t>FFImageLoading</a:t>
            </a:r>
            <a:r>
              <a:rPr lang="es-ES" dirty="0"/>
              <a:t> en iOS y </a:t>
            </a:r>
            <a:r>
              <a:rPr lang="es-ES" dirty="0" err="1"/>
              <a:t>GlideX</a:t>
            </a:r>
            <a:r>
              <a:rPr lang="es-ES" dirty="0"/>
              <a:t> en Android.</a:t>
            </a:r>
          </a:p>
          <a:p>
            <a:pPr marL="171450" indent="-171450">
              <a:buFont typeface="Arial" panose="020B0604020202020204" pitchFamily="34" charset="0"/>
              <a:buChar char="•"/>
            </a:pPr>
            <a:r>
              <a:rPr lang="es-ES" dirty="0"/>
              <a:t>Se esta trabajando activamente en mejorar la gestión de imágenes en </a:t>
            </a:r>
            <a:r>
              <a:rPr lang="es-ES" dirty="0" err="1"/>
              <a:t>Xamarin.Forms</a:t>
            </a:r>
            <a:r>
              <a:rPr lang="es-ES" dirty="0"/>
              <a:t>. </a:t>
            </a:r>
            <a:r>
              <a:rPr lang="es-ES" b="1" dirty="0"/>
              <a:t>Reducción en un 15% de media en el uso de memoria</a:t>
            </a:r>
            <a:r>
              <a:rPr lang="es-ES" dirty="0"/>
              <a:t> en la v4.0 en comparación a v3.6.</a:t>
            </a:r>
          </a:p>
        </p:txBody>
      </p:sp>
      <p:pic>
        <p:nvPicPr>
          <p:cNvPr id="4" name="Imagen 3" descr="Imagen que contiene captura de pantalla&#10;&#10;Descripción generada automáticamente">
            <a:extLst>
              <a:ext uri="{FF2B5EF4-FFF2-40B4-BE49-F238E27FC236}">
                <a16:creationId xmlns:a16="http://schemas.microsoft.com/office/drawing/2014/main" id="{DC6EB930-9A2A-45BC-AD13-7AA867235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96487" cy="3021715"/>
          </a:xfrm>
          <a:prstGeom prst="rect">
            <a:avLst/>
          </a:prstGeom>
        </p:spPr>
      </p:pic>
      <p:pic>
        <p:nvPicPr>
          <p:cNvPr id="3" name="Imagen 2" descr="Imagen que contiene texto&#10;&#10;Descripción generada automáticamente">
            <a:extLst>
              <a:ext uri="{FF2B5EF4-FFF2-40B4-BE49-F238E27FC236}">
                <a16:creationId xmlns:a16="http://schemas.microsoft.com/office/drawing/2014/main" id="{E182B13B-884F-422B-B08D-CC0F9D094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1" y="1559429"/>
            <a:ext cx="1420926" cy="2459415"/>
          </a:xfrm>
          <a:prstGeom prst="rect">
            <a:avLst/>
          </a:prstGeom>
        </p:spPr>
      </p:pic>
    </p:spTree>
    <p:extLst>
      <p:ext uri="{BB962C8B-B14F-4D97-AF65-F5344CB8AC3E}">
        <p14:creationId xmlns:p14="http://schemas.microsoft.com/office/powerpoint/2010/main" val="2180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IImageSourceHandler</a:t>
            </a:r>
            <a:endParaRPr lang="es-ES" dirty="0"/>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a:xfrm>
            <a:off x="1553075" y="2241000"/>
            <a:ext cx="6962019" cy="401347"/>
          </a:xfrm>
        </p:spPr>
        <p:txBody>
          <a:bodyPr>
            <a:normAutofit fontScale="25000" lnSpcReduction="20000"/>
          </a:bodyPr>
          <a:lstStyle/>
          <a:p>
            <a:r>
              <a:rPr lang="es-ES" sz="4000" dirty="0"/>
              <a:t>Desde </a:t>
            </a:r>
            <a:r>
              <a:rPr lang="es-ES" sz="4000" dirty="0" err="1"/>
              <a:t>Xamarin.Forms</a:t>
            </a:r>
            <a:r>
              <a:rPr lang="es-ES" sz="4000" dirty="0"/>
              <a:t> 2.3.5, tenemos la interfaz </a:t>
            </a:r>
            <a:r>
              <a:rPr lang="es-ES" sz="4000" b="1" dirty="0" err="1"/>
              <a:t>IImageSourceHandler</a:t>
            </a:r>
            <a:r>
              <a:rPr lang="es-ES" sz="4000" dirty="0"/>
              <a:t>. Permite implementar </a:t>
            </a:r>
            <a:r>
              <a:rPr lang="es-ES" sz="4000" dirty="0" err="1"/>
              <a:t>ImageSource</a:t>
            </a:r>
            <a:r>
              <a:rPr lang="es-ES" sz="4000" dirty="0"/>
              <a:t> en la plataforma.</a:t>
            </a:r>
          </a:p>
          <a:p>
            <a:endParaRPr lang="es-ES" sz="4000"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fontScale="40000" lnSpcReduction="20000"/>
          </a:bodyPr>
          <a:lstStyle/>
          <a:p>
            <a:r>
              <a:rPr lang="es-ES" dirty="0"/>
              <a:t>Las claves.</a:t>
            </a:r>
          </a:p>
        </p:txBody>
      </p:sp>
      <p:sp>
        <p:nvSpPr>
          <p:cNvPr id="8" name="Rettangolo 104">
            <a:extLst>
              <a:ext uri="{FF2B5EF4-FFF2-40B4-BE49-F238E27FC236}">
                <a16:creationId xmlns:a16="http://schemas.microsoft.com/office/drawing/2014/main" id="{5BF59460-A94B-4E6B-A469-5E746A7D67C6}"/>
              </a:ext>
            </a:extLst>
          </p:cNvPr>
          <p:cNvSpPr/>
          <p:nvPr/>
        </p:nvSpPr>
        <p:spPr>
          <a:xfrm>
            <a:off x="1580720" y="2743820"/>
            <a:ext cx="6840720" cy="2031325"/>
          </a:xfrm>
          <a:prstGeom prst="rect">
            <a:avLst/>
          </a:prstGeom>
        </p:spPr>
        <p:txBody>
          <a:bodyPr wrap="square">
            <a:spAutoFit/>
          </a:bodyPr>
          <a:lstStyle/>
          <a:p>
            <a:r>
              <a:rPr lang="it-IT" sz="1050" dirty="0">
                <a:latin typeface="Consolas" panose="020B0609020204030204" pitchFamily="49" charset="0"/>
              </a:rPr>
              <a:t>public class ImageSourceHandler : IImageSourceHandler</a:t>
            </a:r>
          </a:p>
          <a:p>
            <a:r>
              <a:rPr lang="it-IT" sz="1050" dirty="0">
                <a:latin typeface="Consolas" panose="020B0609020204030204" pitchFamily="49" charset="0"/>
              </a:rPr>
              <a:t>{</a:t>
            </a:r>
          </a:p>
          <a:p>
            <a:r>
              <a:rPr lang="it-IT" sz="1050" dirty="0">
                <a:latin typeface="Consolas" panose="020B0609020204030204" pitchFamily="49" charset="0"/>
              </a:rPr>
              <a:t>	public Task&lt;UIImage&gt; LoadImageAsync(</a:t>
            </a:r>
          </a:p>
          <a:p>
            <a:r>
              <a:rPr lang="it-IT" sz="1050" dirty="0">
                <a:latin typeface="Consolas" panose="020B0609020204030204" pitchFamily="49" charset="0"/>
              </a:rPr>
              <a:t>		ImageSource imageSource,</a:t>
            </a:r>
          </a:p>
          <a:p>
            <a:r>
              <a:rPr lang="it-IT" sz="1050" dirty="0">
                <a:latin typeface="Consolas" panose="020B0609020204030204" pitchFamily="49" charset="0"/>
              </a:rPr>
              <a:t>		CancellationToken cancellationToken = new CancellationToken(),</a:t>
            </a:r>
          </a:p>
          <a:p>
            <a:r>
              <a:rPr lang="it-IT" sz="1050" dirty="0">
                <a:latin typeface="Consolas" panose="020B0609020204030204" pitchFamily="49" charset="0"/>
              </a:rPr>
              <a:t>		float scale = 1)</a:t>
            </a:r>
          </a:p>
          <a:p>
            <a:r>
              <a:rPr lang="it-IT" sz="1050" dirty="0">
                <a:latin typeface="Consolas" panose="020B0609020204030204" pitchFamily="49" charset="0"/>
              </a:rPr>
              <a:t>	{</a:t>
            </a:r>
          </a:p>
          <a:p>
            <a:r>
              <a:rPr lang="it-IT" sz="1050" dirty="0">
                <a:latin typeface="Consolas" panose="020B0609020204030204" pitchFamily="49" charset="0"/>
              </a:rPr>
              <a:t>		return LoadUsingFFImageLoading(</a:t>
            </a:r>
          </a:p>
          <a:p>
            <a:r>
              <a:rPr lang="it-IT" sz="1050" dirty="0">
                <a:latin typeface="Consolas" panose="020B0609020204030204" pitchFamily="49" charset="0"/>
              </a:rPr>
              <a:t>			imageSource, cancellationToken);</a:t>
            </a:r>
          </a:p>
          <a:p>
            <a:r>
              <a:rPr lang="it-IT" sz="1050" dirty="0">
                <a:latin typeface="Consolas" panose="020B0609020204030204" pitchFamily="49" charset="0"/>
              </a:rPr>
              <a:t>	}</a:t>
            </a:r>
          </a:p>
          <a:p>
            <a:r>
              <a:rPr lang="it-IT" sz="1050" dirty="0">
                <a:latin typeface="Consolas" panose="020B0609020204030204" pitchFamily="49" charset="0"/>
              </a:rPr>
              <a:t>          ...</a:t>
            </a:r>
          </a:p>
          <a:p>
            <a:r>
              <a:rPr lang="it-IT" sz="1050" dirty="0">
                <a:latin typeface="Consolas" panose="020B0609020204030204" pitchFamily="49" charset="0"/>
              </a:rPr>
              <a:t>}</a:t>
            </a:r>
          </a:p>
        </p:txBody>
      </p:sp>
      <p:sp>
        <p:nvSpPr>
          <p:cNvPr id="9" name="object 5">
            <a:extLst>
              <a:ext uri="{FF2B5EF4-FFF2-40B4-BE49-F238E27FC236}">
                <a16:creationId xmlns:a16="http://schemas.microsoft.com/office/drawing/2014/main" id="{872DEA9A-EA56-4EA4-9BEE-2C4AC0B27695}"/>
              </a:ext>
            </a:extLst>
          </p:cNvPr>
          <p:cNvSpPr/>
          <p:nvPr/>
        </p:nvSpPr>
        <p:spPr>
          <a:xfrm>
            <a:off x="1553075" y="2699232"/>
            <a:ext cx="6962019" cy="2018206"/>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10" name="Rectangle 4">
            <a:extLst>
              <a:ext uri="{FF2B5EF4-FFF2-40B4-BE49-F238E27FC236}">
                <a16:creationId xmlns:a16="http://schemas.microsoft.com/office/drawing/2014/main" id="{1D23712E-8E13-483B-ADAE-072C3FB1BEF7}"/>
              </a:ext>
            </a:extLst>
          </p:cNvPr>
          <p:cNvSpPr>
            <a:spLocks noChangeArrowheads="1"/>
          </p:cNvSpPr>
          <p:nvPr/>
        </p:nvSpPr>
        <p:spPr bwMode="auto">
          <a:xfrm>
            <a:off x="7003742" y="4483757"/>
            <a:ext cx="1513556" cy="17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290" tIns="17145" rIns="34290" bIns="17145" numCol="1" anchor="ctr" anchorCtr="0" compatLnSpc="1">
            <a:prstTxWarp prst="textNoShape">
              <a:avLst/>
            </a:prstTxWarp>
            <a:spAutoFit/>
          </a:bodyPr>
          <a:lstStyle/>
          <a:p>
            <a:pPr defTabSz="342900" eaLnBrk="0" fontAlgn="base" hangingPunct="0">
              <a:spcBef>
                <a:spcPct val="0"/>
              </a:spcBef>
              <a:spcAft>
                <a:spcPct val="0"/>
              </a:spcAft>
            </a:pPr>
            <a:r>
              <a:rPr lang="es-ES" altLang="es-ES" sz="900" dirty="0" err="1">
                <a:solidFill>
                  <a:schemeClr val="tx1"/>
                </a:solidFill>
                <a:latin typeface="Arial Unicode MS"/>
              </a:rPr>
              <a:t>ExportImageSourceHandler</a:t>
            </a:r>
            <a:r>
              <a:rPr lang="es-ES" altLang="es-ES" sz="563" dirty="0">
                <a:solidFill>
                  <a:schemeClr val="tx1"/>
                </a:solidFill>
              </a:rPr>
              <a:t> </a:t>
            </a:r>
            <a:endParaRPr lang="es-ES" altLang="es-ES" sz="675" dirty="0">
              <a:solidFill>
                <a:schemeClr val="tx1"/>
              </a:solidFill>
              <a:latin typeface="Arial" panose="020B0604020202020204" pitchFamily="34" charset="0"/>
            </a:endParaRPr>
          </a:p>
        </p:txBody>
      </p:sp>
    </p:spTree>
    <p:extLst>
      <p:ext uri="{BB962C8B-B14F-4D97-AF65-F5344CB8AC3E}">
        <p14:creationId xmlns:p14="http://schemas.microsoft.com/office/powerpoint/2010/main" val="97363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s-ES" dirty="0"/>
              <a:t>Imágenes</a:t>
            </a:r>
            <a:endParaRPr lang="en-US" dirty="0"/>
          </a:p>
        </p:txBody>
      </p:sp>
    </p:spTree>
    <p:extLst>
      <p:ext uri="{BB962C8B-B14F-4D97-AF65-F5344CB8AC3E}">
        <p14:creationId xmlns:p14="http://schemas.microsoft.com/office/powerpoint/2010/main" val="127225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Layouts</a:t>
            </a:r>
          </a:p>
          <a:p>
            <a:pPr algn="ctr" defTabSz="685714">
              <a:defRPr/>
            </a:pPr>
            <a:r>
              <a:rPr lang="en-US" sz="1800" spc="-75" dirty="0" err="1">
                <a:solidFill>
                  <a:srgbClr val="FFFFFF"/>
                </a:solidFill>
                <a:cs typeface="Segoe UI Light" panose="020B0502040204020203" pitchFamily="34" charset="0"/>
              </a:rPr>
              <a:t>Conocerlos</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nos</a:t>
            </a:r>
            <a:r>
              <a:rPr lang="en-US" sz="1800" spc="-75" dirty="0">
                <a:solidFill>
                  <a:srgbClr val="FFFFFF"/>
                </a:solidFill>
                <a:cs typeface="Segoe UI Light" panose="020B0502040204020203" pitchFamily="34" charset="0"/>
              </a:rPr>
              <a:t> hara </a:t>
            </a:r>
            <a:r>
              <a:rPr lang="en-US" sz="1800" spc="-75" dirty="0" err="1">
                <a:solidFill>
                  <a:srgbClr val="FFFFFF"/>
                </a:solidFill>
                <a:cs typeface="Segoe UI Light" panose="020B0502040204020203" pitchFamily="34" charset="0"/>
              </a:rPr>
              <a:t>ganar</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rendimiento</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41619617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Layout</a:t>
            </a:r>
          </a:p>
        </p:txBody>
      </p:sp>
      <p:sp>
        <p:nvSpPr>
          <p:cNvPr id="4" name="Elaborazione 17"/>
          <p:cNvSpPr/>
          <p:nvPr/>
        </p:nvSpPr>
        <p:spPr bwMode="auto">
          <a:xfrm>
            <a:off x="6435207" y="2152498"/>
            <a:ext cx="1600096" cy="571463"/>
          </a:xfrm>
          <a:prstGeom prst="flowChartProcess">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Layout</a:t>
            </a:r>
          </a:p>
        </p:txBody>
      </p:sp>
      <p:sp>
        <p:nvSpPr>
          <p:cNvPr id="5" name="Elaborazione 20"/>
          <p:cNvSpPr/>
          <p:nvPr/>
        </p:nvSpPr>
        <p:spPr bwMode="auto">
          <a:xfrm>
            <a:off x="6435207" y="1093737"/>
            <a:ext cx="1600096" cy="571463"/>
          </a:xfrm>
          <a:prstGeom prst="flowChartProcess">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Page</a:t>
            </a:r>
          </a:p>
        </p:txBody>
      </p:sp>
      <p:cxnSp>
        <p:nvCxnSpPr>
          <p:cNvPr id="6" name="Connettore 2 26"/>
          <p:cNvCxnSpPr>
            <a:stCxn id="5" idx="2"/>
            <a:endCxn id="4" idx="0"/>
          </p:cNvCxnSpPr>
          <p:nvPr/>
        </p:nvCxnSpPr>
        <p:spPr>
          <a:xfrm>
            <a:off x="7235255" y="1665200"/>
            <a:ext cx="0" cy="487298"/>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Elaborazione 45"/>
          <p:cNvSpPr/>
          <p:nvPr/>
        </p:nvSpPr>
        <p:spPr bwMode="auto">
          <a:xfrm>
            <a:off x="7235255" y="3211437"/>
            <a:ext cx="914341" cy="571463"/>
          </a:xfrm>
          <a:prstGeom prst="flowChartProcess">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View2</a:t>
            </a:r>
          </a:p>
        </p:txBody>
      </p:sp>
      <p:cxnSp>
        <p:nvCxnSpPr>
          <p:cNvPr id="10" name="Connettore 2 48"/>
          <p:cNvCxnSpPr>
            <a:cxnSpLocks/>
            <a:stCxn id="4" idx="2"/>
            <a:endCxn id="12" idx="0"/>
          </p:cNvCxnSpPr>
          <p:nvPr/>
        </p:nvCxnSpPr>
        <p:spPr>
          <a:xfrm flipH="1">
            <a:off x="6606647" y="2723960"/>
            <a:ext cx="628608" cy="467578"/>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50"/>
          <p:cNvCxnSpPr>
            <a:stCxn id="4" idx="2"/>
            <a:endCxn id="9" idx="0"/>
          </p:cNvCxnSpPr>
          <p:nvPr/>
        </p:nvCxnSpPr>
        <p:spPr>
          <a:xfrm>
            <a:off x="7235255" y="2723961"/>
            <a:ext cx="457171" cy="487476"/>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Elaborazione 46"/>
          <p:cNvSpPr/>
          <p:nvPr/>
        </p:nvSpPr>
        <p:spPr bwMode="auto">
          <a:xfrm>
            <a:off x="6149476" y="3191538"/>
            <a:ext cx="914341" cy="571463"/>
          </a:xfrm>
          <a:prstGeom prst="flowChartProcess">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View1</a:t>
            </a:r>
          </a:p>
        </p:txBody>
      </p:sp>
      <p:sp>
        <p:nvSpPr>
          <p:cNvPr id="13" name="TextBox 2"/>
          <p:cNvSpPr txBox="1"/>
          <p:nvPr/>
        </p:nvSpPr>
        <p:spPr>
          <a:xfrm>
            <a:off x="628907" y="1093737"/>
            <a:ext cx="5298661" cy="4247317"/>
          </a:xfrm>
          <a:prstGeom prst="rect">
            <a:avLst/>
          </a:prstGeom>
          <a:noFill/>
        </p:spPr>
        <p:txBody>
          <a:bodyPr wrap="square" rtlCol="0">
            <a:spAutoFit/>
          </a:bodyPr>
          <a:lstStyle/>
          <a:p>
            <a:pPr marL="214302" indent="-214302">
              <a:buFont typeface="Arial" panose="020B0604020202020204" pitchFamily="34" charset="0"/>
              <a:buChar char="•"/>
            </a:pPr>
            <a:r>
              <a:rPr lang="en-US" sz="2100" dirty="0">
                <a:cs typeface="Helvetica" panose="020B0604020202020204" pitchFamily="34" charset="0"/>
              </a:rPr>
              <a:t>Un Layout </a:t>
            </a:r>
            <a:r>
              <a:rPr lang="en-US" sz="2100" dirty="0" err="1">
                <a:cs typeface="Helvetica" panose="020B0604020202020204" pitchFamily="34" charset="0"/>
              </a:rPr>
              <a:t>representa</a:t>
            </a:r>
            <a:r>
              <a:rPr lang="en-US" sz="2100" dirty="0">
                <a:cs typeface="Helvetica" panose="020B0604020202020204" pitchFamily="34" charset="0"/>
              </a:rPr>
              <a:t> un </a:t>
            </a:r>
            <a:r>
              <a:rPr lang="en-US" sz="2100" dirty="0" err="1">
                <a:cs typeface="Helvetica" panose="020B0604020202020204" pitchFamily="34" charset="0"/>
              </a:rPr>
              <a:t>nodo</a:t>
            </a:r>
            <a:r>
              <a:rPr lang="en-US" sz="2100" dirty="0">
                <a:cs typeface="Helvetica" panose="020B0604020202020204" pitchFamily="34" charset="0"/>
              </a:rPr>
              <a:t> </a:t>
            </a:r>
            <a:r>
              <a:rPr lang="en-US" sz="2100" dirty="0" err="1">
                <a:cs typeface="Helvetica" panose="020B0604020202020204" pitchFamily="34" charset="0"/>
              </a:rPr>
              <a:t>en</a:t>
            </a:r>
            <a:r>
              <a:rPr lang="en-US" sz="2100" dirty="0">
                <a:cs typeface="Helvetica" panose="020B0604020202020204" pitchFamily="34" charset="0"/>
              </a:rPr>
              <a:t> el </a:t>
            </a:r>
            <a:r>
              <a:rPr lang="en-US" sz="2100" dirty="0" err="1">
                <a:cs typeface="Helvetica" panose="020B0604020202020204" pitchFamily="34" charset="0"/>
              </a:rPr>
              <a:t>árbol</a:t>
            </a:r>
            <a:r>
              <a:rPr lang="en-US" sz="2100" dirty="0">
                <a:cs typeface="Helvetica" panose="020B0604020202020204" pitchFamily="34" charset="0"/>
              </a:rPr>
              <a:t> visual.</a:t>
            </a:r>
          </a:p>
          <a:p>
            <a:pPr marL="214302" indent="-214302">
              <a:buFont typeface="Arial" panose="020B0604020202020204" pitchFamily="34" charset="0"/>
              <a:buChar char="•"/>
            </a:pPr>
            <a:endParaRPr lang="en-US" sz="2100" dirty="0">
              <a:cs typeface="Helvetica" panose="020B0604020202020204" pitchFamily="34" charset="0"/>
            </a:endParaRPr>
          </a:p>
          <a:p>
            <a:pPr marL="214302" indent="-214302">
              <a:buFont typeface="Arial" panose="020B0604020202020204" pitchFamily="34" charset="0"/>
              <a:buChar char="•"/>
            </a:pPr>
            <a:r>
              <a:rPr lang="en-US" sz="2100" dirty="0">
                <a:cs typeface="Helvetica" panose="020B0604020202020204" pitchFamily="34" charset="0"/>
              </a:rPr>
              <a:t>Un Layout </a:t>
            </a:r>
            <a:r>
              <a:rPr lang="en-US" sz="2100" dirty="0" err="1">
                <a:cs typeface="Helvetica" panose="020B0604020202020204" pitchFamily="34" charset="0"/>
              </a:rPr>
              <a:t>cuenta</a:t>
            </a:r>
            <a:r>
              <a:rPr lang="en-US" sz="2100" dirty="0">
                <a:cs typeface="Helvetica" panose="020B0604020202020204" pitchFamily="34" charset="0"/>
              </a:rPr>
              <a:t> con </a:t>
            </a:r>
            <a:r>
              <a:rPr lang="en-US" sz="2100" dirty="0" err="1">
                <a:cs typeface="Helvetica" panose="020B0604020202020204" pitchFamily="34" charset="0"/>
              </a:rPr>
              <a:t>propiedades</a:t>
            </a:r>
            <a:r>
              <a:rPr lang="en-US" sz="2100" dirty="0">
                <a:cs typeface="Helvetica" panose="020B0604020202020204" pitchFamily="34" charset="0"/>
              </a:rPr>
              <a:t> y </a:t>
            </a:r>
            <a:r>
              <a:rPr lang="en-US" sz="2100" dirty="0" err="1">
                <a:cs typeface="Helvetica" panose="020B0604020202020204" pitchFamily="34" charset="0"/>
              </a:rPr>
              <a:t>eventos</a:t>
            </a:r>
            <a:r>
              <a:rPr lang="en-US" sz="2100" dirty="0">
                <a:cs typeface="Helvetica" panose="020B0604020202020204" pitchFamily="34" charset="0"/>
              </a:rPr>
              <a:t> que </a:t>
            </a:r>
            <a:r>
              <a:rPr lang="en-US" sz="2100" dirty="0" err="1">
                <a:cs typeface="Helvetica" panose="020B0604020202020204" pitchFamily="34" charset="0"/>
              </a:rPr>
              <a:t>permiten</a:t>
            </a:r>
            <a:r>
              <a:rPr lang="en-US" sz="2100" dirty="0">
                <a:cs typeface="Helvetica" panose="020B0604020202020204" pitchFamily="34" charset="0"/>
              </a:rPr>
              <a:t> definer </a:t>
            </a:r>
            <a:r>
              <a:rPr lang="en-US" sz="2100" dirty="0" err="1">
                <a:cs typeface="Helvetica" panose="020B0604020202020204" pitchFamily="34" charset="0"/>
              </a:rPr>
              <a:t>su</a:t>
            </a:r>
            <a:r>
              <a:rPr lang="en-US" sz="2100" dirty="0">
                <a:cs typeface="Helvetica" panose="020B0604020202020204" pitchFamily="34" charset="0"/>
              </a:rPr>
              <a:t> </a:t>
            </a:r>
            <a:r>
              <a:rPr lang="en-US" sz="2100" dirty="0" err="1">
                <a:cs typeface="Helvetica" panose="020B0604020202020204" pitchFamily="34" charset="0"/>
              </a:rPr>
              <a:t>comportamiento</a:t>
            </a:r>
            <a:r>
              <a:rPr lang="en-US" sz="2100" dirty="0">
                <a:cs typeface="Helvetica" panose="020B0604020202020204" pitchFamily="34" charset="0"/>
              </a:rPr>
              <a:t>.</a:t>
            </a:r>
          </a:p>
          <a:p>
            <a:pPr marL="214302" indent="-214302">
              <a:buFont typeface="Arial" panose="020B0604020202020204" pitchFamily="34" charset="0"/>
              <a:buChar char="•"/>
            </a:pPr>
            <a:endParaRPr lang="en-US" sz="2100" dirty="0">
              <a:cs typeface="Helvetica" panose="020B0604020202020204" pitchFamily="34" charset="0"/>
            </a:endParaRPr>
          </a:p>
          <a:p>
            <a:pPr marL="214302" indent="-214302">
              <a:buFont typeface="Arial" panose="020B0604020202020204" pitchFamily="34" charset="0"/>
              <a:buChar char="•"/>
            </a:pPr>
            <a:r>
              <a:rPr lang="en-US" sz="2100" dirty="0" err="1">
                <a:cs typeface="Helvetica" panose="020B0604020202020204" pitchFamily="34" charset="0"/>
              </a:rPr>
              <a:t>Es</a:t>
            </a:r>
            <a:r>
              <a:rPr lang="en-US" sz="2100" dirty="0">
                <a:cs typeface="Helvetica" panose="020B0604020202020204" pitchFamily="34" charset="0"/>
              </a:rPr>
              <a:t> el responsible de </a:t>
            </a:r>
            <a:r>
              <a:rPr lang="en-US" sz="2100" dirty="0" err="1">
                <a:cs typeface="Helvetica" panose="020B0604020202020204" pitchFamily="34" charset="0"/>
              </a:rPr>
              <a:t>gestionar</a:t>
            </a:r>
            <a:r>
              <a:rPr lang="en-US" sz="2100" dirty="0">
                <a:cs typeface="Helvetica" panose="020B0604020202020204" pitchFamily="34" charset="0"/>
              </a:rPr>
              <a:t> la </a:t>
            </a:r>
            <a:r>
              <a:rPr lang="en-US" sz="2100" dirty="0" err="1">
                <a:cs typeface="Helvetica" panose="020B0604020202020204" pitchFamily="34" charset="0"/>
              </a:rPr>
              <a:t>ubicación</a:t>
            </a:r>
            <a:r>
              <a:rPr lang="en-US" sz="2100" dirty="0">
                <a:cs typeface="Helvetica" panose="020B0604020202020204" pitchFamily="34" charset="0"/>
              </a:rPr>
              <a:t> y el </a:t>
            </a:r>
            <a:r>
              <a:rPr lang="en-US" sz="2100" dirty="0" err="1">
                <a:cs typeface="Helvetica" panose="020B0604020202020204" pitchFamily="34" charset="0"/>
              </a:rPr>
              <a:t>tamaño</a:t>
            </a:r>
            <a:r>
              <a:rPr lang="en-US" sz="2100" dirty="0">
                <a:cs typeface="Helvetica" panose="020B0604020202020204" pitchFamily="34" charset="0"/>
              </a:rPr>
              <a:t> de </a:t>
            </a:r>
            <a:r>
              <a:rPr lang="en-US" sz="2100" dirty="0" err="1">
                <a:cs typeface="Helvetica" panose="020B0604020202020204" pitchFamily="34" charset="0"/>
              </a:rPr>
              <a:t>nodos</a:t>
            </a:r>
            <a:r>
              <a:rPr lang="en-US" sz="2100" dirty="0">
                <a:cs typeface="Helvetica" panose="020B0604020202020204" pitchFamily="34" charset="0"/>
              </a:rPr>
              <a:t> </a:t>
            </a:r>
            <a:r>
              <a:rPr lang="en-US" sz="2100" dirty="0" err="1">
                <a:cs typeface="Helvetica" panose="020B0604020202020204" pitchFamily="34" charset="0"/>
              </a:rPr>
              <a:t>secundarios</a:t>
            </a:r>
            <a:r>
              <a:rPr lang="en-US" sz="2100" dirty="0">
                <a:cs typeface="Helvetica" panose="020B0604020202020204" pitchFamily="34" charset="0"/>
              </a:rPr>
              <a:t>.</a:t>
            </a:r>
          </a:p>
          <a:p>
            <a:pPr marL="214302" indent="-214302">
              <a:buFont typeface="Arial" panose="020B0604020202020204" pitchFamily="34" charset="0"/>
              <a:buChar char="•"/>
            </a:pPr>
            <a:endParaRPr lang="en-US" sz="2100" dirty="0">
              <a:cs typeface="Helvetica" panose="020B0604020202020204" pitchFamily="34" charset="0"/>
            </a:endParaRPr>
          </a:p>
          <a:p>
            <a:pPr marL="214302" indent="-214302">
              <a:buFont typeface="Arial" panose="020B0604020202020204" pitchFamily="34" charset="0"/>
              <a:buChar char="•"/>
            </a:pPr>
            <a:r>
              <a:rPr lang="en-US" sz="2100" dirty="0" err="1">
                <a:cs typeface="Helvetica" panose="020B0604020202020204" pitchFamily="34" charset="0"/>
              </a:rPr>
              <a:t>Ejemplos</a:t>
            </a:r>
            <a:r>
              <a:rPr lang="en-US" sz="2100" dirty="0">
                <a:cs typeface="Helvetica" panose="020B0604020202020204" pitchFamily="34" charset="0"/>
              </a:rPr>
              <a:t>: </a:t>
            </a:r>
            <a:r>
              <a:rPr lang="en-US" sz="2100" dirty="0" err="1">
                <a:cs typeface="Helvetica" panose="020B0604020202020204" pitchFamily="34" charset="0"/>
              </a:rPr>
              <a:t>StackLayout</a:t>
            </a:r>
            <a:r>
              <a:rPr lang="en-US" sz="2100" dirty="0">
                <a:cs typeface="Helvetica" panose="020B0604020202020204" pitchFamily="34" charset="0"/>
              </a:rPr>
              <a:t>, Grid, etc.</a:t>
            </a:r>
          </a:p>
          <a:p>
            <a:pPr marL="214302" indent="-214302">
              <a:buFont typeface="Arial" panose="020B0604020202020204" pitchFamily="34" charset="0"/>
              <a:buChar char="•"/>
            </a:pPr>
            <a:endParaRPr lang="en-US" sz="1800" dirty="0">
              <a:cs typeface="Helvetica" panose="020B0604020202020204" pitchFamily="34" charset="0"/>
            </a:endParaRPr>
          </a:p>
        </p:txBody>
      </p:sp>
    </p:spTree>
    <p:extLst>
      <p:ext uri="{BB962C8B-B14F-4D97-AF65-F5344CB8AC3E}">
        <p14:creationId xmlns:p14="http://schemas.microsoft.com/office/powerpoint/2010/main" val="2297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El </a:t>
            </a:r>
            <a:r>
              <a:rPr lang="en-US" sz="2700" b="1" dirty="0" err="1">
                <a:latin typeface="Calibri (Cuerpo)"/>
              </a:rPr>
              <a:t>ciclo</a:t>
            </a:r>
            <a:r>
              <a:rPr lang="en-US" sz="2700" b="1" dirty="0">
                <a:latin typeface="Calibri (Cuerpo)"/>
              </a:rPr>
              <a:t> de </a:t>
            </a:r>
            <a:r>
              <a:rPr lang="en-US" sz="2700" b="1" dirty="0" err="1">
                <a:latin typeface="Calibri (Cuerpo)"/>
              </a:rPr>
              <a:t>vida</a:t>
            </a:r>
            <a:r>
              <a:rPr lang="en-US" sz="2700" b="1" dirty="0">
                <a:latin typeface="Calibri (Cuerpo)"/>
              </a:rPr>
              <a:t> de un Layout</a:t>
            </a:r>
          </a:p>
        </p:txBody>
      </p:sp>
      <p:sp>
        <p:nvSpPr>
          <p:cNvPr id="3" name="TextBox 2"/>
          <p:cNvSpPr txBox="1"/>
          <p:nvPr/>
        </p:nvSpPr>
        <p:spPr>
          <a:xfrm>
            <a:off x="628907" y="1153740"/>
            <a:ext cx="8314619" cy="3416320"/>
          </a:xfrm>
          <a:prstGeom prst="rect">
            <a:avLst/>
          </a:prstGeom>
          <a:noFill/>
        </p:spPr>
        <p:txBody>
          <a:bodyPr wrap="square" rtlCol="0">
            <a:spAutoFit/>
          </a:bodyPr>
          <a:lstStyle/>
          <a:p>
            <a:r>
              <a:rPr lang="en-US" sz="2700" dirty="0">
                <a:cs typeface="Helvetica" panose="020B0604020202020204" pitchFamily="34" charset="0"/>
              </a:rPr>
              <a:t>La </a:t>
            </a:r>
            <a:r>
              <a:rPr lang="en-US" sz="2700" b="1" dirty="0" err="1">
                <a:cs typeface="Helvetica" panose="020B0604020202020204" pitchFamily="34" charset="0"/>
              </a:rPr>
              <a:t>creación</a:t>
            </a:r>
            <a:r>
              <a:rPr lang="en-US" sz="2700" dirty="0">
                <a:cs typeface="Helvetica" panose="020B0604020202020204" pitchFamily="34" charset="0"/>
              </a:rPr>
              <a:t> de un Layout </a:t>
            </a:r>
            <a:r>
              <a:rPr lang="en-US" sz="2700" dirty="0" err="1">
                <a:cs typeface="Helvetica" panose="020B0604020202020204" pitchFamily="34" charset="0"/>
              </a:rPr>
              <a:t>en</a:t>
            </a:r>
            <a:r>
              <a:rPr lang="en-US" sz="2700" dirty="0">
                <a:cs typeface="Helvetica" panose="020B0604020202020204" pitchFamily="34" charset="0"/>
              </a:rPr>
              <a:t> Xamarin.Forms </a:t>
            </a:r>
            <a:r>
              <a:rPr lang="en-US" sz="2700" dirty="0" err="1">
                <a:cs typeface="Helvetica" panose="020B0604020202020204" pitchFamily="34" charset="0"/>
              </a:rPr>
              <a:t>pasa</a:t>
            </a:r>
            <a:r>
              <a:rPr lang="en-US" sz="2700" dirty="0">
                <a:cs typeface="Helvetica" panose="020B0604020202020204" pitchFamily="34" charset="0"/>
              </a:rPr>
              <a:t> </a:t>
            </a:r>
            <a:r>
              <a:rPr lang="en-US" sz="2700" dirty="0" err="1">
                <a:cs typeface="Helvetica" panose="020B0604020202020204" pitchFamily="34" charset="0"/>
              </a:rPr>
              <a:t>por</a:t>
            </a:r>
            <a:r>
              <a:rPr lang="en-US" sz="2700" dirty="0">
                <a:cs typeface="Helvetica" panose="020B0604020202020204" pitchFamily="34" charset="0"/>
              </a:rPr>
              <a:t> dos </a:t>
            </a:r>
            <a:r>
              <a:rPr lang="en-US" sz="2700" dirty="0" err="1">
                <a:cs typeface="Helvetica" panose="020B0604020202020204" pitchFamily="34" charset="0"/>
              </a:rPr>
              <a:t>fases</a:t>
            </a:r>
            <a:r>
              <a:rPr lang="en-US" sz="2700" dirty="0">
                <a:cs typeface="Helvetica" panose="020B0604020202020204" pitchFamily="34" charset="0"/>
              </a:rPr>
              <a:t> </a:t>
            </a:r>
            <a:r>
              <a:rPr lang="en-US" sz="2700" dirty="0" err="1">
                <a:cs typeface="Helvetica" panose="020B0604020202020204" pitchFamily="34" charset="0"/>
              </a:rPr>
              <a:t>diferentes</a:t>
            </a:r>
            <a:r>
              <a:rPr lang="en-US" sz="2700" dirty="0">
                <a:cs typeface="Helvetica" panose="020B0604020202020204" pitchFamily="34" charset="0"/>
              </a:rPr>
              <a:t>:</a:t>
            </a:r>
          </a:p>
          <a:p>
            <a:pPr marL="428604" indent="-428604">
              <a:buFont typeface="Arial" panose="020B0604020202020204" pitchFamily="34" charset="0"/>
              <a:buChar char="•"/>
            </a:pPr>
            <a:r>
              <a:rPr lang="en-US" sz="2700" dirty="0" err="1">
                <a:cs typeface="Helvetica" panose="020B0604020202020204" pitchFamily="34" charset="0"/>
              </a:rPr>
              <a:t>Ciclo</a:t>
            </a:r>
            <a:r>
              <a:rPr lang="en-US" sz="2700" dirty="0">
                <a:cs typeface="Helvetica" panose="020B0604020202020204" pitchFamily="34" charset="0"/>
              </a:rPr>
              <a:t> de </a:t>
            </a:r>
            <a:r>
              <a:rPr lang="en-US" sz="2700" b="1" dirty="0" err="1">
                <a:cs typeface="Helvetica" panose="020B0604020202020204" pitchFamily="34" charset="0"/>
              </a:rPr>
              <a:t>invalidación</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el </a:t>
            </a:r>
            <a:r>
              <a:rPr lang="en-US" sz="2700" dirty="0" err="1">
                <a:cs typeface="Helvetica" panose="020B0604020202020204" pitchFamily="34" charset="0"/>
              </a:rPr>
              <a:t>árbol</a:t>
            </a:r>
            <a:r>
              <a:rPr lang="en-US" sz="2700" dirty="0">
                <a:cs typeface="Helvetica" panose="020B0604020202020204" pitchFamily="34" charset="0"/>
              </a:rPr>
              <a:t> visual, el </a:t>
            </a:r>
            <a:r>
              <a:rPr lang="en-US" sz="2700" dirty="0" err="1">
                <a:cs typeface="Helvetica" panose="020B0604020202020204" pitchFamily="34" charset="0"/>
              </a:rPr>
              <a:t>ciclo</a:t>
            </a:r>
            <a:r>
              <a:rPr lang="en-US" sz="2700" dirty="0">
                <a:cs typeface="Helvetica" panose="020B0604020202020204" pitchFamily="34" charset="0"/>
              </a:rPr>
              <a:t> de </a:t>
            </a:r>
            <a:r>
              <a:rPr lang="en-US" sz="2700" dirty="0" err="1">
                <a:cs typeface="Helvetica" panose="020B0604020202020204" pitchFamily="34" charset="0"/>
              </a:rPr>
              <a:t>invalidación</a:t>
            </a:r>
            <a:r>
              <a:rPr lang="en-US" sz="2700" dirty="0">
                <a:cs typeface="Helvetica" panose="020B0604020202020204" pitchFamily="34" charset="0"/>
              </a:rPr>
              <a:t> </a:t>
            </a:r>
            <a:r>
              <a:rPr lang="en-US" sz="2700" dirty="0" err="1">
                <a:cs typeface="Helvetica" panose="020B0604020202020204" pitchFamily="34" charset="0"/>
              </a:rPr>
              <a:t>es</a:t>
            </a:r>
            <a:r>
              <a:rPr lang="en-US" sz="2700" dirty="0">
                <a:cs typeface="Helvetica" panose="020B0604020202020204" pitchFamily="34" charset="0"/>
              </a:rPr>
              <a:t> el </a:t>
            </a:r>
            <a:r>
              <a:rPr lang="en-US" sz="2700" dirty="0" err="1">
                <a:cs typeface="Helvetica" panose="020B0604020202020204" pitchFamily="34" charset="0"/>
              </a:rPr>
              <a:t>proceso</a:t>
            </a:r>
            <a:r>
              <a:rPr lang="en-US" sz="2700" dirty="0">
                <a:cs typeface="Helvetica" panose="020B0604020202020204" pitchFamily="34" charset="0"/>
              </a:rPr>
              <a:t> de </a:t>
            </a:r>
            <a:r>
              <a:rPr lang="en-US" sz="2700" dirty="0" err="1">
                <a:cs typeface="Helvetica" panose="020B0604020202020204" pitchFamily="34" charset="0"/>
              </a:rPr>
              <a:t>notificación</a:t>
            </a:r>
            <a:r>
              <a:rPr lang="en-US" sz="2700" dirty="0">
                <a:cs typeface="Helvetica" panose="020B0604020202020204" pitchFamily="34" charset="0"/>
              </a:rPr>
              <a:t> </a:t>
            </a:r>
            <a:r>
              <a:rPr lang="en-US" sz="2700" dirty="0" err="1">
                <a:cs typeface="Helvetica" panose="020B0604020202020204" pitchFamily="34" charset="0"/>
              </a:rPr>
              <a:t>recursivamente</a:t>
            </a:r>
            <a:r>
              <a:rPr lang="en-US" sz="2700" dirty="0">
                <a:cs typeface="Helvetica" panose="020B0604020202020204" pitchFamily="34" charset="0"/>
              </a:rPr>
              <a:t> </a:t>
            </a:r>
            <a:r>
              <a:rPr lang="en-US" sz="2700" dirty="0" err="1">
                <a:cs typeface="Helvetica" panose="020B0604020202020204" pitchFamily="34" charset="0"/>
              </a:rPr>
              <a:t>hacia</a:t>
            </a:r>
            <a:r>
              <a:rPr lang="en-US" sz="2700" dirty="0">
                <a:cs typeface="Helvetica" panose="020B0604020202020204" pitchFamily="34" charset="0"/>
              </a:rPr>
              <a:t> el </a:t>
            </a:r>
            <a:r>
              <a:rPr lang="en-US" sz="2700" dirty="0" err="1">
                <a:cs typeface="Helvetica" panose="020B0604020202020204" pitchFamily="34" charset="0"/>
              </a:rPr>
              <a:t>nodo</a:t>
            </a:r>
            <a:r>
              <a:rPr lang="en-US" sz="2700" dirty="0">
                <a:cs typeface="Helvetica" panose="020B0604020202020204" pitchFamily="34" charset="0"/>
              </a:rPr>
              <a:t> padre.</a:t>
            </a:r>
          </a:p>
          <a:p>
            <a:pPr marL="428604" indent="-428604">
              <a:buFont typeface="Arial" panose="020B0604020202020204" pitchFamily="34" charset="0"/>
              <a:buChar char="•"/>
            </a:pPr>
            <a:r>
              <a:rPr lang="en-US" sz="2700" dirty="0" err="1">
                <a:cs typeface="Helvetica" panose="020B0604020202020204" pitchFamily="34" charset="0"/>
              </a:rPr>
              <a:t>Ciclo</a:t>
            </a:r>
            <a:r>
              <a:rPr lang="en-US" sz="2700" dirty="0">
                <a:cs typeface="Helvetica" panose="020B0604020202020204" pitchFamily="34" charset="0"/>
              </a:rPr>
              <a:t> de </a:t>
            </a:r>
            <a:r>
              <a:rPr lang="en-US" sz="2700" b="1" dirty="0">
                <a:cs typeface="Helvetica" panose="020B0604020202020204" pitchFamily="34" charset="0"/>
              </a:rPr>
              <a:t>Layout</a:t>
            </a:r>
            <a:r>
              <a:rPr lang="en-US" sz="2700" dirty="0">
                <a:cs typeface="Helvetica" panose="020B0604020202020204" pitchFamily="34" charset="0"/>
              </a:rPr>
              <a:t>: </a:t>
            </a:r>
            <a:r>
              <a:rPr lang="en-US" sz="2700" dirty="0" err="1">
                <a:cs typeface="Helvetica" panose="020B0604020202020204" pitchFamily="34" charset="0"/>
              </a:rPr>
              <a:t>Tras</a:t>
            </a:r>
            <a:r>
              <a:rPr lang="en-US" sz="2700" dirty="0">
                <a:cs typeface="Helvetica" panose="020B0604020202020204" pitchFamily="34" charset="0"/>
              </a:rPr>
              <a:t> </a:t>
            </a:r>
            <a:r>
              <a:rPr lang="en-US" sz="2700" dirty="0" err="1">
                <a:cs typeface="Helvetica" panose="020B0604020202020204" pitchFamily="34" charset="0"/>
              </a:rPr>
              <a:t>invalidar</a:t>
            </a:r>
            <a:r>
              <a:rPr lang="en-US" sz="2700" dirty="0">
                <a:cs typeface="Helvetica" panose="020B0604020202020204" pitchFamily="34" charset="0"/>
              </a:rPr>
              <a:t>, se </a:t>
            </a:r>
            <a:r>
              <a:rPr lang="en-US" sz="2700" dirty="0" err="1">
                <a:cs typeface="Helvetica" panose="020B0604020202020204" pitchFamily="34" charset="0"/>
              </a:rPr>
              <a:t>procede</a:t>
            </a:r>
            <a:r>
              <a:rPr lang="en-US" sz="2700" dirty="0">
                <a:cs typeface="Helvetica" panose="020B0604020202020204" pitchFamily="34" charset="0"/>
              </a:rPr>
              <a:t> a la </a:t>
            </a:r>
            <a:r>
              <a:rPr lang="en-US" sz="2700" dirty="0" err="1">
                <a:cs typeface="Helvetica" panose="020B0604020202020204" pitchFamily="34" charset="0"/>
              </a:rPr>
              <a:t>reorganización</a:t>
            </a:r>
            <a:r>
              <a:rPr lang="en-US" sz="2700" dirty="0">
                <a:cs typeface="Helvetica" panose="020B0604020202020204" pitchFamily="34" charset="0"/>
              </a:rPr>
              <a:t> de </a:t>
            </a:r>
            <a:r>
              <a:rPr lang="en-US" sz="2700" dirty="0" err="1">
                <a:cs typeface="Helvetica" panose="020B0604020202020204" pitchFamily="34" charset="0"/>
              </a:rPr>
              <a:t>elementos</a:t>
            </a:r>
            <a:r>
              <a:rPr lang="en-US" sz="2700" dirty="0">
                <a:cs typeface="Helvetica" panose="020B0604020202020204" pitchFamily="34" charset="0"/>
              </a:rPr>
              <a:t> </a:t>
            </a:r>
            <a:r>
              <a:rPr lang="en-US" sz="2700" dirty="0" err="1">
                <a:cs typeface="Helvetica" panose="020B0604020202020204" pitchFamily="34" charset="0"/>
              </a:rPr>
              <a:t>marcados</a:t>
            </a:r>
            <a:r>
              <a:rPr lang="en-US" sz="2700" dirty="0">
                <a:cs typeface="Helvetica" panose="020B0604020202020204" pitchFamily="34" charset="0"/>
              </a:rPr>
              <a:t> </a:t>
            </a:r>
            <a:r>
              <a:rPr lang="en-US" sz="2700" dirty="0" err="1">
                <a:cs typeface="Helvetica" panose="020B0604020202020204" pitchFamily="34" charset="0"/>
              </a:rPr>
              <a:t>como</a:t>
            </a:r>
            <a:r>
              <a:rPr lang="en-US" sz="2700" dirty="0">
                <a:cs typeface="Helvetica" panose="020B0604020202020204" pitchFamily="34" charset="0"/>
              </a:rPr>
              <a:t> “</a:t>
            </a:r>
            <a:r>
              <a:rPr lang="en-US" sz="2700" dirty="0" err="1">
                <a:cs typeface="Helvetica" panose="020B0604020202020204" pitchFamily="34" charset="0"/>
              </a:rPr>
              <a:t>invalidados</a:t>
            </a:r>
            <a:r>
              <a:rPr lang="en-US" sz="2700" dirty="0">
                <a:cs typeface="Helvetica" panose="020B0604020202020204" pitchFamily="34" charset="0"/>
              </a:rPr>
              <a:t>”.</a:t>
            </a:r>
            <a:endParaRPr lang="en-US" sz="1800" dirty="0">
              <a:cs typeface="Helvetica" panose="020B0604020202020204" pitchFamily="34" charset="0"/>
            </a:endParaRPr>
          </a:p>
        </p:txBody>
      </p:sp>
    </p:spTree>
    <p:extLst>
      <p:ext uri="{BB962C8B-B14F-4D97-AF65-F5344CB8AC3E}">
        <p14:creationId xmlns:p14="http://schemas.microsoft.com/office/powerpoint/2010/main" val="19871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Ciclo</a:t>
            </a:r>
            <a:r>
              <a:rPr lang="en-US" sz="2700" b="1" dirty="0">
                <a:latin typeface="Calibri (Cuerpo)"/>
              </a:rPr>
              <a:t> de </a:t>
            </a:r>
            <a:r>
              <a:rPr lang="en-US" sz="2700" b="1" dirty="0" err="1">
                <a:latin typeface="Calibri (Cuerpo)"/>
              </a:rPr>
              <a:t>invalidación</a:t>
            </a:r>
            <a:endParaRPr lang="en-US" sz="2700" b="1" dirty="0">
              <a:latin typeface="Calibri (Cuerpo)"/>
            </a:endParaRPr>
          </a:p>
        </p:txBody>
      </p:sp>
      <p:sp>
        <p:nvSpPr>
          <p:cNvPr id="4" name="Rettangolo 14"/>
          <p:cNvSpPr/>
          <p:nvPr/>
        </p:nvSpPr>
        <p:spPr bwMode="auto">
          <a:xfrm>
            <a:off x="547532"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InvalidateMeasureInternal()</a:t>
            </a:r>
          </a:p>
        </p:txBody>
      </p:sp>
      <p:sp>
        <p:nvSpPr>
          <p:cNvPr id="5" name="Freccia in su 16"/>
          <p:cNvSpPr/>
          <p:nvPr/>
        </p:nvSpPr>
        <p:spPr bwMode="auto">
          <a:xfrm rot="5400000" flipH="1">
            <a:off x="3322498" y="1504214"/>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3811614"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MeasureInvalidated</a:t>
            </a:r>
          </a:p>
        </p:txBody>
      </p:sp>
      <p:sp>
        <p:nvSpPr>
          <p:cNvPr id="7" name="Freccia in su 16"/>
          <p:cNvSpPr/>
          <p:nvPr/>
        </p:nvSpPr>
        <p:spPr bwMode="auto">
          <a:xfrm rot="10800000" flipH="1">
            <a:off x="4954539" y="2428976"/>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9" name="Decisione 6"/>
          <p:cNvSpPr/>
          <p:nvPr/>
        </p:nvSpPr>
        <p:spPr bwMode="auto">
          <a:xfrm>
            <a:off x="4240210" y="3261007"/>
            <a:ext cx="1657242" cy="953490"/>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¿Es nodo raíz?</a:t>
            </a:r>
          </a:p>
        </p:txBody>
      </p:sp>
      <p:sp>
        <p:nvSpPr>
          <p:cNvPr id="10" name="Rettangolo 41"/>
          <p:cNvSpPr/>
          <p:nvPr/>
        </p:nvSpPr>
        <p:spPr>
          <a:xfrm>
            <a:off x="6052917" y="3599261"/>
            <a:ext cx="492443" cy="507831"/>
          </a:xfrm>
          <a:prstGeom prst="rect">
            <a:avLst/>
          </a:prstGeom>
        </p:spPr>
        <p:txBody>
          <a:bodyPr wrap="none">
            <a:spAutoFit/>
          </a:bodyPr>
          <a:lstStyle/>
          <a:p>
            <a:r>
              <a:rPr lang="it-IT" sz="2700" dirty="0"/>
              <a:t>Si</a:t>
            </a:r>
          </a:p>
        </p:txBody>
      </p:sp>
      <p:sp>
        <p:nvSpPr>
          <p:cNvPr id="11" name="Rettangolo 41"/>
          <p:cNvSpPr/>
          <p:nvPr/>
        </p:nvSpPr>
        <p:spPr>
          <a:xfrm>
            <a:off x="3770853" y="3599261"/>
            <a:ext cx="627095" cy="507831"/>
          </a:xfrm>
          <a:prstGeom prst="rect">
            <a:avLst/>
          </a:prstGeom>
        </p:spPr>
        <p:txBody>
          <a:bodyPr wrap="none">
            <a:spAutoFit/>
          </a:bodyPr>
          <a:lstStyle/>
          <a:p>
            <a:r>
              <a:rPr lang="it-IT" sz="2700" dirty="0"/>
              <a:t>No</a:t>
            </a:r>
          </a:p>
        </p:txBody>
      </p:sp>
      <p:cxnSp>
        <p:nvCxnSpPr>
          <p:cNvPr id="13" name="Conector: curvado 12"/>
          <p:cNvCxnSpPr>
            <a:stCxn id="11" idx="1"/>
            <a:endCxn id="5" idx="1"/>
          </p:cNvCxnSpPr>
          <p:nvPr/>
        </p:nvCxnSpPr>
        <p:spPr>
          <a:xfrm rot="10800000">
            <a:off x="3652183" y="1931047"/>
            <a:ext cx="118671" cy="1922130"/>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curvado 14"/>
          <p:cNvCxnSpPr>
            <a:stCxn id="10" idx="3"/>
          </p:cNvCxnSpPr>
          <p:nvPr/>
        </p:nvCxnSpPr>
        <p:spPr>
          <a:xfrm flipV="1">
            <a:off x="6545360" y="3054059"/>
            <a:ext cx="745600" cy="799118"/>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ttangolo 14"/>
          <p:cNvSpPr/>
          <p:nvPr/>
        </p:nvSpPr>
        <p:spPr bwMode="auto">
          <a:xfrm>
            <a:off x="7392123" y="2712799"/>
            <a:ext cx="1212080" cy="70932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Ciclo Layout</a:t>
            </a:r>
          </a:p>
        </p:txBody>
      </p:sp>
    </p:spTree>
    <p:extLst>
      <p:ext uri="{BB962C8B-B14F-4D97-AF65-F5344CB8AC3E}">
        <p14:creationId xmlns:p14="http://schemas.microsoft.com/office/powerpoint/2010/main" val="399495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Ciclo</a:t>
            </a:r>
            <a:r>
              <a:rPr lang="en-US" sz="2700" b="1" dirty="0">
                <a:latin typeface="Calibri (Cuerpo)"/>
              </a:rPr>
              <a:t> de Layout</a:t>
            </a:r>
          </a:p>
        </p:txBody>
      </p:sp>
      <p:sp>
        <p:nvSpPr>
          <p:cNvPr id="4" name="Rettangolo 14"/>
          <p:cNvSpPr/>
          <p:nvPr/>
        </p:nvSpPr>
        <p:spPr bwMode="auto">
          <a:xfrm>
            <a:off x="547532"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VisualElementRenderer&lt;T&gt;.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OnLayout()</a:t>
            </a:r>
          </a:p>
        </p:txBody>
      </p:sp>
      <p:sp>
        <p:nvSpPr>
          <p:cNvPr id="5" name="Freccia in su 16"/>
          <p:cNvSpPr/>
          <p:nvPr/>
        </p:nvSpPr>
        <p:spPr bwMode="auto">
          <a:xfrm rot="5400000" flipH="1">
            <a:off x="3322498" y="1504214"/>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6" name="Rettangolo 14"/>
          <p:cNvSpPr/>
          <p:nvPr/>
        </p:nvSpPr>
        <p:spPr bwMode="auto">
          <a:xfrm>
            <a:off x="3811614" y="1273865"/>
            <a:ext cx="2514436" cy="108577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VisualElement.</a:t>
            </a:r>
          </a:p>
          <a:p>
            <a:pPr algn="ctr" defTabSz="699319" fontAlgn="base">
              <a:spcBef>
                <a:spcPct val="0"/>
              </a:spcBef>
              <a:spcAft>
                <a:spcPct val="0"/>
              </a:spcAft>
            </a:pPr>
            <a:r>
              <a:rPr lang="it-IT" sz="1500" dirty="0">
                <a:gradFill>
                  <a:gsLst>
                    <a:gs pos="5439">
                      <a:srgbClr val="F8F8F8"/>
                    </a:gs>
                    <a:gs pos="10000">
                      <a:srgbClr val="F8F8F8"/>
                    </a:gs>
                  </a:gsLst>
                  <a:lin ang="5400000" scaled="0"/>
                </a:gradFill>
              </a:rPr>
              <a:t>UpdateLayout</a:t>
            </a:r>
          </a:p>
        </p:txBody>
      </p:sp>
      <p:sp>
        <p:nvSpPr>
          <p:cNvPr id="7" name="Freccia in su 16"/>
          <p:cNvSpPr/>
          <p:nvPr/>
        </p:nvSpPr>
        <p:spPr bwMode="auto">
          <a:xfrm rot="10800000" flipH="1">
            <a:off x="4954539" y="2428976"/>
            <a:ext cx="228585" cy="625081"/>
          </a:xfrm>
          <a:prstGeom prst="upArrow">
            <a:avLst>
              <a:gd name="adj1" fmla="val 35000"/>
              <a:gd name="adj2" fmla="val 42500"/>
            </a:avLst>
          </a:prstGeom>
          <a:solidFill>
            <a:srgbClr val="0070C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endParaRPr lang="it-IT" sz="1500" dirty="0">
              <a:gradFill>
                <a:gsLst>
                  <a:gs pos="5439">
                    <a:srgbClr val="F8F8F8"/>
                  </a:gs>
                  <a:gs pos="10000">
                    <a:srgbClr val="F8F8F8"/>
                  </a:gs>
                </a:gsLst>
                <a:lin ang="5400000" scaled="0"/>
              </a:gradFill>
            </a:endParaRPr>
          </a:p>
        </p:txBody>
      </p:sp>
      <p:sp>
        <p:nvSpPr>
          <p:cNvPr id="9" name="Decisione 6"/>
          <p:cNvSpPr/>
          <p:nvPr/>
        </p:nvSpPr>
        <p:spPr bwMode="auto">
          <a:xfrm>
            <a:off x="4240210" y="3261007"/>
            <a:ext cx="1657242" cy="953490"/>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200" dirty="0">
                <a:gradFill>
                  <a:gsLst>
                    <a:gs pos="5439">
                      <a:srgbClr val="F8F8F8"/>
                    </a:gs>
                    <a:gs pos="10000">
                      <a:srgbClr val="F8F8F8"/>
                    </a:gs>
                  </a:gsLst>
                  <a:lin ang="5400000" scaled="0"/>
                </a:gradFill>
              </a:rPr>
              <a:t>¿nodo compuesto?</a:t>
            </a:r>
          </a:p>
        </p:txBody>
      </p:sp>
      <p:sp>
        <p:nvSpPr>
          <p:cNvPr id="10" name="Rettangolo 41"/>
          <p:cNvSpPr/>
          <p:nvPr/>
        </p:nvSpPr>
        <p:spPr>
          <a:xfrm>
            <a:off x="6052916" y="3599261"/>
            <a:ext cx="627095" cy="507831"/>
          </a:xfrm>
          <a:prstGeom prst="rect">
            <a:avLst/>
          </a:prstGeom>
        </p:spPr>
        <p:txBody>
          <a:bodyPr wrap="none">
            <a:spAutoFit/>
          </a:bodyPr>
          <a:lstStyle/>
          <a:p>
            <a:r>
              <a:rPr lang="it-IT" sz="2700" dirty="0"/>
              <a:t>No</a:t>
            </a:r>
          </a:p>
        </p:txBody>
      </p:sp>
      <p:sp>
        <p:nvSpPr>
          <p:cNvPr id="11" name="Rettangolo 41"/>
          <p:cNvSpPr/>
          <p:nvPr/>
        </p:nvSpPr>
        <p:spPr>
          <a:xfrm>
            <a:off x="3865914" y="3599261"/>
            <a:ext cx="492443" cy="507831"/>
          </a:xfrm>
          <a:prstGeom prst="rect">
            <a:avLst/>
          </a:prstGeom>
        </p:spPr>
        <p:txBody>
          <a:bodyPr wrap="none">
            <a:spAutoFit/>
          </a:bodyPr>
          <a:lstStyle/>
          <a:p>
            <a:r>
              <a:rPr lang="it-IT" sz="2700" dirty="0"/>
              <a:t>Si</a:t>
            </a:r>
          </a:p>
        </p:txBody>
      </p:sp>
      <p:cxnSp>
        <p:nvCxnSpPr>
          <p:cNvPr id="13" name="Conector: curvado 12"/>
          <p:cNvCxnSpPr>
            <a:cxnSpLocks/>
            <a:stCxn id="11" idx="1"/>
            <a:endCxn id="4" idx="2"/>
          </p:cNvCxnSpPr>
          <p:nvPr/>
        </p:nvCxnSpPr>
        <p:spPr>
          <a:xfrm rot="10800000">
            <a:off x="1804750" y="2359645"/>
            <a:ext cx="2061164" cy="1493533"/>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curvado 14"/>
          <p:cNvCxnSpPr>
            <a:stCxn id="10" idx="3"/>
          </p:cNvCxnSpPr>
          <p:nvPr/>
        </p:nvCxnSpPr>
        <p:spPr>
          <a:xfrm flipV="1">
            <a:off x="6680011" y="3054059"/>
            <a:ext cx="610950" cy="799118"/>
          </a:xfrm>
          <a:prstGeom prst="curved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ttangolo 14"/>
          <p:cNvSpPr/>
          <p:nvPr/>
        </p:nvSpPr>
        <p:spPr bwMode="auto">
          <a:xfrm>
            <a:off x="7392123" y="2712799"/>
            <a:ext cx="1212080" cy="70932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6" rIns="0" bIns="34976" numCol="1" rtlCol="0" anchor="ctr" anchorCtr="0" compatLnSpc="1">
            <a:prstTxWarp prst="textNoShape">
              <a:avLst/>
            </a:prstTxWarp>
          </a:bodyPr>
          <a:lstStyle/>
          <a:p>
            <a:pPr algn="ctr" defTabSz="699319" fontAlgn="base">
              <a:spcBef>
                <a:spcPct val="0"/>
              </a:spcBef>
              <a:spcAft>
                <a:spcPct val="0"/>
              </a:spcAft>
            </a:pPr>
            <a:r>
              <a:rPr lang="it-IT" sz="1500" dirty="0">
                <a:gradFill>
                  <a:gsLst>
                    <a:gs pos="5439">
                      <a:srgbClr val="F8F8F8"/>
                    </a:gs>
                    <a:gs pos="10000">
                      <a:srgbClr val="F8F8F8"/>
                    </a:gs>
                  </a:gsLst>
                  <a:lin ang="5400000" scaled="0"/>
                </a:gradFill>
              </a:rPr>
              <a:t>Measure() </a:t>
            </a:r>
            <a:br>
              <a:rPr lang="it-IT" sz="1500" dirty="0">
                <a:gradFill>
                  <a:gsLst>
                    <a:gs pos="5439">
                      <a:srgbClr val="F8F8F8"/>
                    </a:gs>
                    <a:gs pos="10000">
                      <a:srgbClr val="F8F8F8"/>
                    </a:gs>
                  </a:gsLst>
                  <a:lin ang="5400000" scaled="0"/>
                </a:gradFill>
              </a:rPr>
            </a:br>
            <a:r>
              <a:rPr lang="it-IT" sz="1500" dirty="0">
                <a:gradFill>
                  <a:gsLst>
                    <a:gs pos="5439">
                      <a:srgbClr val="F8F8F8"/>
                    </a:gs>
                    <a:gs pos="10000">
                      <a:srgbClr val="F8F8F8"/>
                    </a:gs>
                  </a:gsLst>
                  <a:lin ang="5400000" scaled="0"/>
                </a:gradFill>
              </a:rPr>
              <a:t>Layout()</a:t>
            </a:r>
          </a:p>
        </p:txBody>
      </p:sp>
      <p:sp>
        <p:nvSpPr>
          <p:cNvPr id="17" name="Rettangolo 41"/>
          <p:cNvSpPr/>
          <p:nvPr/>
        </p:nvSpPr>
        <p:spPr>
          <a:xfrm>
            <a:off x="2340154" y="2911188"/>
            <a:ext cx="872366" cy="473206"/>
          </a:xfrm>
          <a:prstGeom prst="rect">
            <a:avLst/>
          </a:prstGeom>
        </p:spPr>
        <p:txBody>
          <a:bodyPr wrap="square">
            <a:spAutoFit/>
          </a:bodyPr>
          <a:lstStyle/>
          <a:p>
            <a:r>
              <a:rPr lang="it-IT" sz="825" dirty="0"/>
              <a:t>Por cada hijo</a:t>
            </a:r>
          </a:p>
          <a:p>
            <a:r>
              <a:rPr lang="it-IT" sz="825" dirty="0"/>
              <a:t>Layout.Children</a:t>
            </a:r>
          </a:p>
        </p:txBody>
      </p:sp>
    </p:spTree>
    <p:extLst>
      <p:ext uri="{BB962C8B-B14F-4D97-AF65-F5344CB8AC3E}">
        <p14:creationId xmlns:p14="http://schemas.microsoft.com/office/powerpoint/2010/main" val="398048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animal, mamífero, primate, exterior&#10;&#10;Descripción generada automáticamente">
            <a:extLst>
              <a:ext uri="{FF2B5EF4-FFF2-40B4-BE49-F238E27FC236}">
                <a16:creationId xmlns:a16="http://schemas.microsoft.com/office/drawing/2014/main" id="{9D729F9F-5455-42DD-B317-C32ACAB9239A}"/>
              </a:ext>
            </a:extLst>
          </p:cNvPr>
          <p:cNvPicPr>
            <a:picLocks noChangeAspect="1"/>
          </p:cNvPicPr>
          <p:nvPr/>
        </p:nvPicPr>
        <p:blipFill rotWithShape="1">
          <a:blip r:embed="rId2">
            <a:extLst>
              <a:ext uri="{28A0092B-C50C-407E-A947-70E740481C1C}">
                <a14:useLocalDpi xmlns:a14="http://schemas.microsoft.com/office/drawing/2010/main" val="0"/>
              </a:ext>
            </a:extLst>
          </a:blip>
          <a:srcRect l="-647" r="647" b="48387"/>
          <a:stretch/>
        </p:blipFill>
        <p:spPr>
          <a:xfrm>
            <a:off x="3554860" y="1988125"/>
            <a:ext cx="5609195" cy="3155375"/>
          </a:xfrm>
          <a:prstGeom prst="rect">
            <a:avLst/>
          </a:prstGeom>
        </p:spPr>
      </p:pic>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a:xfrm>
            <a:off x="110318" y="274526"/>
            <a:ext cx="3152898" cy="1007066"/>
          </a:xfrm>
        </p:spPr>
        <p:txBody>
          <a:bodyPr vert="horz" wrap="square" lIns="34290" tIns="17145" rIns="34290" bIns="17145" rtlCol="0" anchor="ctr" anchorCtr="0">
            <a:normAutofit/>
          </a:bodyPr>
          <a:lstStyle/>
          <a:p>
            <a:pPr algn="ctr" defTabSz="342900"/>
            <a:r>
              <a:rPr lang="en-US" dirty="0">
                <a:latin typeface="+mj-lt"/>
              </a:rPr>
              <a:t>Oops!. </a:t>
            </a:r>
            <a:r>
              <a:rPr lang="en-US" dirty="0" err="1">
                <a:latin typeface="+mj-lt"/>
              </a:rPr>
              <a:t>Problema</a:t>
            </a:r>
            <a:r>
              <a:rPr lang="en-US" dirty="0">
                <a:latin typeface="+mj-lt"/>
              </a:rPr>
              <a:t> con el </a:t>
            </a:r>
            <a:r>
              <a:rPr lang="en-US" dirty="0" err="1">
                <a:latin typeface="+mj-lt"/>
              </a:rPr>
              <a:t>rendimiento</a:t>
            </a:r>
            <a:endParaRPr lang="en-US" dirty="0">
              <a:latin typeface="+mj-lt"/>
            </a:endParaRP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a:xfrm>
            <a:off x="110318" y="1291850"/>
            <a:ext cx="3444542" cy="1964879"/>
          </a:xfrm>
        </p:spPr>
        <p:txBody>
          <a:bodyPr vert="horz" wrap="square" lIns="34290" tIns="17145" rIns="34290" bIns="17145" rtlCol="0" anchor="ctr" anchorCtr="0">
            <a:normAutofit fontScale="92500" lnSpcReduction="20000"/>
          </a:bodyPr>
          <a:lstStyle/>
          <a:p>
            <a:pPr marL="171450" indent="-85725" defTabSz="342900">
              <a:buFont typeface="Arial" panose="020B0604020202020204" pitchFamily="34" charset="0"/>
              <a:buChar char="•"/>
            </a:pPr>
            <a:r>
              <a:rPr lang="en-US" sz="1350" dirty="0" err="1"/>
              <a:t>Normalmente</a:t>
            </a:r>
            <a:r>
              <a:rPr lang="en-US" sz="1350" dirty="0"/>
              <a:t>, el </a:t>
            </a:r>
            <a:r>
              <a:rPr lang="en-US" sz="1350" dirty="0" err="1"/>
              <a:t>rendimiento</a:t>
            </a:r>
            <a:r>
              <a:rPr lang="en-US" sz="1350" dirty="0"/>
              <a:t> es un punto que se </a:t>
            </a:r>
            <a:r>
              <a:rPr lang="en-US" sz="1350" dirty="0" err="1"/>
              <a:t>suele</a:t>
            </a:r>
            <a:r>
              <a:rPr lang="en-US" sz="1350" dirty="0"/>
              <a:t> </a:t>
            </a:r>
            <a:r>
              <a:rPr lang="en-US" sz="1350" dirty="0" err="1"/>
              <a:t>tener</a:t>
            </a:r>
            <a:r>
              <a:rPr lang="en-US" sz="1350" dirty="0"/>
              <a:t> </a:t>
            </a:r>
            <a:r>
              <a:rPr lang="en-US" sz="1350" dirty="0" err="1"/>
              <a:t>en</a:t>
            </a:r>
            <a:r>
              <a:rPr lang="en-US" sz="1350" dirty="0"/>
              <a:t> </a:t>
            </a:r>
            <a:r>
              <a:rPr lang="en-US" sz="1350" dirty="0" err="1"/>
              <a:t>cuenta</a:t>
            </a:r>
            <a:r>
              <a:rPr lang="en-US" sz="1350" dirty="0"/>
              <a:t> “al final” y  “</a:t>
            </a:r>
            <a:r>
              <a:rPr lang="en-US" sz="1350" dirty="0" err="1"/>
              <a:t>si</a:t>
            </a:r>
            <a:r>
              <a:rPr lang="en-US" sz="1350" dirty="0"/>
              <a:t> es </a:t>
            </a:r>
            <a:r>
              <a:rPr lang="en-US" sz="1350" dirty="0" err="1"/>
              <a:t>necesario</a:t>
            </a:r>
            <a:r>
              <a:rPr lang="en-US" sz="1350" dirty="0"/>
              <a:t>”.</a:t>
            </a:r>
          </a:p>
          <a:p>
            <a:pPr marL="171450" indent="-85725" defTabSz="342900">
              <a:buFont typeface="Arial" panose="020B0604020202020204" pitchFamily="34" charset="0"/>
              <a:buChar char="•"/>
            </a:pPr>
            <a:r>
              <a:rPr lang="en-US" sz="1350" dirty="0"/>
              <a:t>El </a:t>
            </a:r>
            <a:r>
              <a:rPr lang="en-US" sz="1350" dirty="0" err="1"/>
              <a:t>objetivo</a:t>
            </a:r>
            <a:r>
              <a:rPr lang="en-US" sz="1350" dirty="0"/>
              <a:t> de </a:t>
            </a:r>
            <a:r>
              <a:rPr lang="en-US" sz="1350" dirty="0" err="1"/>
              <a:t>esta</a:t>
            </a:r>
            <a:r>
              <a:rPr lang="en-US" sz="1350" dirty="0"/>
              <a:t> </a:t>
            </a:r>
            <a:r>
              <a:rPr lang="en-US" sz="1350" dirty="0" err="1"/>
              <a:t>sesión</a:t>
            </a:r>
            <a:r>
              <a:rPr lang="en-US" sz="1350" dirty="0"/>
              <a:t> sera que </a:t>
            </a:r>
            <a:r>
              <a:rPr lang="en-US" sz="1350" dirty="0" err="1"/>
              <a:t>te</a:t>
            </a:r>
            <a:r>
              <a:rPr lang="en-US" sz="1350" dirty="0"/>
              <a:t> </a:t>
            </a:r>
            <a:r>
              <a:rPr lang="en-US" sz="1350" dirty="0" err="1"/>
              <a:t>quedes</a:t>
            </a:r>
            <a:r>
              <a:rPr lang="en-US" sz="1350" dirty="0"/>
              <a:t> con </a:t>
            </a:r>
            <a:r>
              <a:rPr lang="en-US" sz="1350" dirty="0" err="1"/>
              <a:t>consejos</a:t>
            </a:r>
            <a:r>
              <a:rPr lang="en-US" sz="1350" dirty="0"/>
              <a:t>, ideas y </a:t>
            </a:r>
            <a:r>
              <a:rPr lang="en-US" sz="1350" dirty="0" err="1"/>
              <a:t>factores</a:t>
            </a:r>
            <a:r>
              <a:rPr lang="en-US" sz="1350" dirty="0"/>
              <a:t> a </a:t>
            </a:r>
            <a:r>
              <a:rPr lang="en-US" sz="1350" dirty="0" err="1"/>
              <a:t>tener</a:t>
            </a:r>
            <a:r>
              <a:rPr lang="en-US" sz="1350" dirty="0"/>
              <a:t> </a:t>
            </a:r>
            <a:r>
              <a:rPr lang="en-US" sz="1350" dirty="0" err="1"/>
              <a:t>en</a:t>
            </a:r>
            <a:r>
              <a:rPr lang="en-US" sz="1350" dirty="0"/>
              <a:t> </a:t>
            </a:r>
            <a:r>
              <a:rPr lang="en-US" sz="1350" dirty="0" err="1"/>
              <a:t>cuenta</a:t>
            </a:r>
            <a:r>
              <a:rPr lang="en-US" sz="1350" dirty="0"/>
              <a:t> para que la </a:t>
            </a:r>
            <a:r>
              <a:rPr lang="en-US" sz="1350" dirty="0" err="1"/>
              <a:t>preocupación</a:t>
            </a:r>
            <a:r>
              <a:rPr lang="en-US" sz="1350" dirty="0"/>
              <a:t> por el </a:t>
            </a:r>
            <a:r>
              <a:rPr lang="en-US" sz="1350" dirty="0" err="1"/>
              <a:t>rendimiento</a:t>
            </a:r>
            <a:r>
              <a:rPr lang="en-US" sz="1350" dirty="0"/>
              <a:t> se </a:t>
            </a:r>
            <a:r>
              <a:rPr lang="en-US" sz="1350" dirty="0" err="1"/>
              <a:t>traslade</a:t>
            </a:r>
            <a:r>
              <a:rPr lang="en-US" sz="1350" dirty="0"/>
              <a:t> </a:t>
            </a:r>
            <a:r>
              <a:rPr lang="en-US" sz="1350" dirty="0" err="1"/>
              <a:t>durante</a:t>
            </a:r>
            <a:r>
              <a:rPr lang="en-US" sz="1350" dirty="0"/>
              <a:t> </a:t>
            </a:r>
            <a:r>
              <a:rPr lang="en-US" sz="1350" dirty="0" err="1"/>
              <a:t>todo</a:t>
            </a:r>
            <a:r>
              <a:rPr lang="en-US" sz="1350" dirty="0"/>
              <a:t> el </a:t>
            </a:r>
            <a:r>
              <a:rPr lang="en-US" sz="1350" dirty="0" err="1"/>
              <a:t>desarrollo</a:t>
            </a:r>
            <a:r>
              <a:rPr lang="en-US" sz="1350" dirty="0"/>
              <a:t>.</a:t>
            </a:r>
          </a:p>
          <a:p>
            <a:pPr indent="-85725" defTabSz="342900">
              <a:buFont typeface="Arial" panose="020B0604020202020204" pitchFamily="34" charset="0"/>
              <a:buChar char="•"/>
            </a:pPr>
            <a:endParaRPr lang="en-US" sz="1350" dirty="0"/>
          </a:p>
        </p:txBody>
      </p:sp>
    </p:spTree>
    <p:extLst>
      <p:ext uri="{BB962C8B-B14F-4D97-AF65-F5344CB8AC3E}">
        <p14:creationId xmlns:p14="http://schemas.microsoft.com/office/powerpoint/2010/main" val="222781709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48656"/>
            <a:ext cx="7886187" cy="994172"/>
          </a:xfrm>
        </p:spPr>
        <p:txBody>
          <a:bodyPr>
            <a:normAutofit/>
          </a:bodyPr>
          <a:lstStyle/>
          <a:p>
            <a:r>
              <a:rPr lang="en-US" sz="2700" b="1" dirty="0">
                <a:latin typeface="Calibri (Cuerpo)"/>
              </a:rPr>
              <a:t>Grid</a:t>
            </a:r>
          </a:p>
        </p:txBody>
      </p:sp>
      <p:sp>
        <p:nvSpPr>
          <p:cNvPr id="3" name="TextBox 2"/>
          <p:cNvSpPr txBox="1"/>
          <p:nvPr/>
        </p:nvSpPr>
        <p:spPr>
          <a:xfrm>
            <a:off x="628907" y="1261776"/>
            <a:ext cx="7886187" cy="3046988"/>
          </a:xfrm>
          <a:prstGeom prst="rect">
            <a:avLst/>
          </a:prstGeom>
          <a:noFill/>
        </p:spPr>
        <p:txBody>
          <a:bodyPr wrap="square" rtlCol="0">
            <a:spAutoFit/>
          </a:bodyPr>
          <a:lstStyle/>
          <a:p>
            <a:r>
              <a:rPr lang="en-US" sz="2400" dirty="0">
                <a:cs typeface="Helvetica" panose="020B0604020202020204" pitchFamily="34" charset="0"/>
              </a:rPr>
              <a:t>El Grid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filas</a:t>
            </a:r>
            <a:r>
              <a:rPr lang="en-US" sz="2400" dirty="0">
                <a:cs typeface="Helvetica" panose="020B0604020202020204" pitchFamily="34" charset="0"/>
              </a:rPr>
              <a:t> y </a:t>
            </a:r>
            <a:r>
              <a:rPr lang="en-US" sz="2400" dirty="0" err="1">
                <a:cs typeface="Helvetica" panose="020B0604020202020204" pitchFamily="34" charset="0"/>
              </a:rPr>
              <a:t>columnas</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err="1">
                <a:cs typeface="Helvetica" panose="020B0604020202020204" pitchFamily="34" charset="0"/>
              </a:rPr>
              <a:t>Permite</a:t>
            </a:r>
            <a:r>
              <a:rPr lang="en-US" sz="2400" dirty="0">
                <a:cs typeface="Helvetica" panose="020B0604020202020204" pitchFamily="34" charset="0"/>
              </a:rPr>
              <a:t> </a:t>
            </a:r>
            <a:r>
              <a:rPr lang="en-US" sz="2400" dirty="0" err="1">
                <a:cs typeface="Helvetica" panose="020B0604020202020204" pitchFamily="34" charset="0"/>
              </a:rPr>
              <a:t>crear</a:t>
            </a:r>
            <a:r>
              <a:rPr lang="en-US" sz="2400" dirty="0">
                <a:cs typeface="Helvetica" panose="020B0604020202020204" pitchFamily="34" charset="0"/>
              </a:rPr>
              <a:t> </a:t>
            </a:r>
            <a:r>
              <a:rPr lang="en-US" sz="2400" dirty="0" err="1">
                <a:cs typeface="Helvetica" panose="020B0604020202020204" pitchFamily="34" charset="0"/>
              </a:rPr>
              <a:t>estructuras</a:t>
            </a:r>
            <a:r>
              <a:rPr lang="en-US" sz="2400" dirty="0">
                <a:cs typeface="Helvetica" panose="020B0604020202020204" pitchFamily="34" charset="0"/>
              </a:rPr>
              <a:t> </a:t>
            </a:r>
            <a:r>
              <a:rPr lang="en-US" sz="2400" dirty="0" err="1">
                <a:cs typeface="Helvetica" panose="020B0604020202020204" pitchFamily="34" charset="0"/>
              </a:rPr>
              <a:t>complejas</a:t>
            </a:r>
            <a:r>
              <a:rPr lang="en-US" sz="2400" dirty="0">
                <a:cs typeface="Helvetica" panose="020B0604020202020204" pitchFamily="34" charset="0"/>
              </a:rPr>
              <a:t> sin </a:t>
            </a:r>
            <a:r>
              <a:rPr lang="en-US" sz="2400" dirty="0" err="1">
                <a:cs typeface="Helvetica" panose="020B0604020202020204" pitchFamily="34" charset="0"/>
              </a:rPr>
              <a:t>necesidad</a:t>
            </a:r>
            <a:r>
              <a:rPr lang="en-US" sz="2400" dirty="0">
                <a:cs typeface="Helvetica" panose="020B0604020202020204" pitchFamily="34" charset="0"/>
              </a:rPr>
              <a:t> de </a:t>
            </a:r>
            <a:r>
              <a:rPr lang="en-US" sz="2400" dirty="0" err="1">
                <a:cs typeface="Helvetica" panose="020B0604020202020204" pitchFamily="34" charset="0"/>
              </a:rPr>
              <a:t>grandes</a:t>
            </a:r>
            <a:r>
              <a:rPr lang="en-US" sz="2400" dirty="0">
                <a:cs typeface="Helvetica" panose="020B0604020202020204" pitchFamily="34" charset="0"/>
              </a:rPr>
              <a:t> </a:t>
            </a:r>
            <a:r>
              <a:rPr lang="en-US" sz="2400" dirty="0" err="1">
                <a:cs typeface="Helvetica" panose="020B0604020202020204" pitchFamily="34" charset="0"/>
              </a:rPr>
              <a:t>anidaciones</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El </a:t>
            </a:r>
            <a:r>
              <a:rPr lang="en-US" sz="2400" dirty="0" err="1">
                <a:cs typeface="Helvetica" panose="020B0604020202020204" pitchFamily="34" charset="0"/>
              </a:rPr>
              <a:t>tamaño</a:t>
            </a:r>
            <a:r>
              <a:rPr lang="en-US" sz="2400" dirty="0">
                <a:cs typeface="Helvetica" panose="020B0604020202020204" pitchFamily="34" charset="0"/>
              </a:rPr>
              <a:t> de </a:t>
            </a:r>
            <a:r>
              <a:rPr lang="en-US" sz="2400" dirty="0" err="1">
                <a:cs typeface="Helvetica" panose="020B0604020202020204" pitchFamily="34" charset="0"/>
              </a:rPr>
              <a:t>cada</a:t>
            </a:r>
            <a:r>
              <a:rPr lang="en-US" sz="2400" dirty="0">
                <a:cs typeface="Helvetica" panose="020B0604020202020204" pitchFamily="34" charset="0"/>
              </a:rPr>
              <a:t> fila y </a:t>
            </a:r>
            <a:r>
              <a:rPr lang="en-US" sz="2400" dirty="0" err="1">
                <a:cs typeface="Helvetica" panose="020B0604020202020204" pitchFamily="34" charset="0"/>
              </a:rPr>
              <a:t>columna</a:t>
            </a:r>
            <a:r>
              <a:rPr lang="en-US" sz="2400" dirty="0">
                <a:cs typeface="Helvetica" panose="020B0604020202020204" pitchFamily="34" charset="0"/>
              </a:rPr>
              <a:t> </a:t>
            </a:r>
            <a:r>
              <a:rPr lang="en-US" sz="2400" dirty="0" err="1">
                <a:cs typeface="Helvetica" panose="020B0604020202020204" pitchFamily="34" charset="0"/>
              </a:rPr>
              <a:t>es</a:t>
            </a:r>
            <a:r>
              <a:rPr lang="en-US" sz="2400" dirty="0">
                <a:cs typeface="Helvetica" panose="020B0604020202020204" pitchFamily="34" charset="0"/>
              </a:rPr>
              <a:t> </a:t>
            </a:r>
            <a:r>
              <a:rPr lang="en-US" sz="2400" dirty="0" err="1">
                <a:cs typeface="Helvetica" panose="020B0604020202020204" pitchFamily="34" charset="0"/>
              </a:rPr>
              <a:t>importante</a:t>
            </a:r>
            <a:r>
              <a:rPr lang="en-US" sz="2400" dirty="0">
                <a:cs typeface="Helvetica" panose="020B0604020202020204" pitchFamily="34" charset="0"/>
              </a:rPr>
              <a:t>, y </a:t>
            </a:r>
            <a:r>
              <a:rPr lang="en-US" sz="2400" dirty="0" err="1">
                <a:cs typeface="Helvetica" panose="020B0604020202020204" pitchFamily="34" charset="0"/>
              </a:rPr>
              <a:t>afecta</a:t>
            </a:r>
            <a:r>
              <a:rPr lang="en-US" sz="2400" dirty="0">
                <a:cs typeface="Helvetica" panose="020B0604020202020204" pitchFamily="34" charset="0"/>
              </a:rPr>
              <a:t> al </a:t>
            </a:r>
            <a:r>
              <a:rPr lang="en-US" sz="2400" dirty="0" err="1">
                <a:cs typeface="Helvetica" panose="020B0604020202020204" pitchFamily="34" charset="0"/>
              </a:rPr>
              <a:t>rendimiento</a:t>
            </a:r>
            <a:r>
              <a:rPr lang="en-US" sz="2400" dirty="0">
                <a:cs typeface="Helvetica" panose="020B0604020202020204" pitchFamily="34" charset="0"/>
              </a:rPr>
              <a:t>. Hay que </a:t>
            </a:r>
            <a:r>
              <a:rPr lang="en-US" sz="2400" dirty="0" err="1">
                <a:cs typeface="Helvetica" panose="020B0604020202020204" pitchFamily="34" charset="0"/>
              </a:rPr>
              <a:t>cuidar</a:t>
            </a:r>
            <a:r>
              <a:rPr lang="en-US" sz="2400" dirty="0">
                <a:cs typeface="Helvetica" panose="020B0604020202020204" pitchFamily="34" charset="0"/>
              </a:rPr>
              <a:t> la </a:t>
            </a:r>
            <a:r>
              <a:rPr lang="en-US" sz="2400" dirty="0" err="1">
                <a:cs typeface="Helvetica" panose="020B0604020202020204" pitchFamily="34" charset="0"/>
              </a:rPr>
              <a:t>utilización</a:t>
            </a:r>
            <a:r>
              <a:rPr lang="en-US" sz="2400" dirty="0">
                <a:cs typeface="Helvetica" panose="020B0604020202020204" pitchFamily="34" charset="0"/>
              </a:rPr>
              <a:t> de </a:t>
            </a:r>
            <a:r>
              <a:rPr lang="en-US" sz="2400" dirty="0" err="1">
                <a:cs typeface="Helvetica" panose="020B0604020202020204" pitchFamily="34" charset="0"/>
              </a:rPr>
              <a:t>celdas</a:t>
            </a:r>
            <a:r>
              <a:rPr lang="en-US" sz="2400" dirty="0">
                <a:cs typeface="Helvetica" panose="020B0604020202020204" pitchFamily="34" charset="0"/>
              </a:rPr>
              <a:t> y </a:t>
            </a:r>
            <a:r>
              <a:rPr lang="en-US" sz="2400" dirty="0" err="1">
                <a:cs typeface="Helvetica" panose="020B0604020202020204" pitchFamily="34" charset="0"/>
              </a:rPr>
              <a:t>filas</a:t>
            </a:r>
            <a:r>
              <a:rPr lang="en-US" sz="2400" dirty="0">
                <a:cs typeface="Helvetica" panose="020B0604020202020204" pitchFamily="34" charset="0"/>
              </a:rPr>
              <a:t>.</a:t>
            </a:r>
          </a:p>
        </p:txBody>
      </p:sp>
    </p:spTree>
    <p:extLst>
      <p:ext uri="{BB962C8B-B14F-4D97-AF65-F5344CB8AC3E}">
        <p14:creationId xmlns:p14="http://schemas.microsoft.com/office/powerpoint/2010/main" val="7031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388853"/>
            <a:ext cx="7886187" cy="994172"/>
          </a:xfrm>
        </p:spPr>
        <p:txBody>
          <a:bodyPr>
            <a:normAutofit/>
          </a:bodyPr>
          <a:lstStyle/>
          <a:p>
            <a:r>
              <a:rPr lang="en-US" sz="2700" b="1" dirty="0" err="1">
                <a:latin typeface="Calibri (Cuerpo)"/>
              </a:rPr>
              <a:t>Consejos</a:t>
            </a:r>
            <a:r>
              <a:rPr lang="en-US" sz="2700" b="1" dirty="0">
                <a:latin typeface="Calibri (Cuerpo)"/>
              </a:rPr>
              <a:t> Grid</a:t>
            </a:r>
          </a:p>
        </p:txBody>
      </p:sp>
      <p:sp>
        <p:nvSpPr>
          <p:cNvPr id="3" name="TextBox 2"/>
          <p:cNvSpPr txBox="1"/>
          <p:nvPr/>
        </p:nvSpPr>
        <p:spPr>
          <a:xfrm>
            <a:off x="628907" y="1228027"/>
            <a:ext cx="6517684" cy="2400657"/>
          </a:xfrm>
          <a:prstGeom prst="rect">
            <a:avLst/>
          </a:prstGeom>
          <a:noFill/>
        </p:spPr>
        <p:txBody>
          <a:bodyPr wrap="square" rtlCol="0">
            <a:spAutoFit/>
          </a:bodyPr>
          <a:lstStyle/>
          <a:p>
            <a:r>
              <a:rPr lang="en-US" sz="2100" dirty="0">
                <a:cs typeface="Helvetica" panose="020B0604020202020204" pitchFamily="34" charset="0"/>
              </a:rPr>
              <a:t>El Grid </a:t>
            </a:r>
            <a:r>
              <a:rPr lang="en-US" sz="2100" dirty="0" err="1">
                <a:cs typeface="Helvetica" panose="020B0604020202020204" pitchFamily="34" charset="0"/>
              </a:rPr>
              <a:t>organiza</a:t>
            </a:r>
            <a:r>
              <a:rPr lang="en-US" sz="2100" dirty="0">
                <a:cs typeface="Helvetica" panose="020B0604020202020204" pitchFamily="34" charset="0"/>
              </a:rPr>
              <a:t> los </a:t>
            </a:r>
            <a:r>
              <a:rPr lang="en-US" sz="2100" dirty="0" err="1">
                <a:cs typeface="Helvetica" panose="020B0604020202020204" pitchFamily="34" charset="0"/>
              </a:rPr>
              <a:t>elementos</a:t>
            </a:r>
            <a:r>
              <a:rPr lang="en-US" sz="2100" dirty="0">
                <a:cs typeface="Helvetica" panose="020B0604020202020204" pitchFamily="34" charset="0"/>
              </a:rPr>
              <a:t> </a:t>
            </a:r>
            <a:r>
              <a:rPr lang="en-US" sz="2100" dirty="0" err="1">
                <a:cs typeface="Helvetica" panose="020B0604020202020204" pitchFamily="34" charset="0"/>
              </a:rPr>
              <a:t>hijos</a:t>
            </a:r>
            <a:r>
              <a:rPr lang="en-US" sz="2100" dirty="0">
                <a:cs typeface="Helvetica" panose="020B0604020202020204" pitchFamily="34" charset="0"/>
              </a:rPr>
              <a:t> </a:t>
            </a:r>
            <a:r>
              <a:rPr lang="en-US" sz="2100" dirty="0" err="1">
                <a:cs typeface="Helvetica" panose="020B0604020202020204" pitchFamily="34" charset="0"/>
              </a:rPr>
              <a:t>en</a:t>
            </a:r>
            <a:r>
              <a:rPr lang="en-US" sz="2100" dirty="0">
                <a:cs typeface="Helvetica" panose="020B0604020202020204" pitchFamily="34" charset="0"/>
              </a:rPr>
              <a:t> </a:t>
            </a:r>
            <a:r>
              <a:rPr lang="en-US" sz="2100" dirty="0" err="1">
                <a:cs typeface="Helvetica" panose="020B0604020202020204" pitchFamily="34" charset="0"/>
              </a:rPr>
              <a:t>filas</a:t>
            </a:r>
            <a:r>
              <a:rPr lang="en-US" sz="2100" dirty="0">
                <a:cs typeface="Helvetica" panose="020B0604020202020204" pitchFamily="34" charset="0"/>
              </a:rPr>
              <a:t> y </a:t>
            </a:r>
            <a:r>
              <a:rPr lang="en-US" sz="2100" dirty="0" err="1">
                <a:cs typeface="Helvetica" panose="020B0604020202020204" pitchFamily="34" charset="0"/>
              </a:rPr>
              <a:t>columnas</a:t>
            </a:r>
            <a:r>
              <a:rPr lang="en-US" sz="2100" dirty="0">
                <a:cs typeface="Helvetica" panose="020B0604020202020204" pitchFamily="34" charset="0"/>
              </a:rPr>
              <a:t>.</a:t>
            </a:r>
          </a:p>
          <a:p>
            <a:endParaRPr lang="en-US" sz="2100" dirty="0">
              <a:cs typeface="Helvetica" panose="020B0604020202020204" pitchFamily="34" charset="0"/>
            </a:endParaRPr>
          </a:p>
          <a:p>
            <a:r>
              <a:rPr lang="en-US" sz="2100" dirty="0">
                <a:cs typeface="Helvetica" panose="020B0604020202020204" pitchFamily="34" charset="0"/>
              </a:rPr>
              <a:t>La </a:t>
            </a:r>
            <a:r>
              <a:rPr lang="en-US" sz="2100" dirty="0" err="1">
                <a:cs typeface="Helvetica" panose="020B0604020202020204" pitchFamily="34" charset="0"/>
              </a:rPr>
              <a:t>invalidación</a:t>
            </a:r>
            <a:r>
              <a:rPr lang="en-US" sz="2100" dirty="0">
                <a:cs typeface="Helvetica" panose="020B0604020202020204" pitchFamily="34" charset="0"/>
              </a:rPr>
              <a:t> de </a:t>
            </a:r>
            <a:r>
              <a:rPr lang="en-US" sz="2100" dirty="0" err="1">
                <a:cs typeface="Helvetica" panose="020B0604020202020204" pitchFamily="34" charset="0"/>
              </a:rPr>
              <a:t>una</a:t>
            </a:r>
            <a:r>
              <a:rPr lang="en-US" sz="2100" dirty="0">
                <a:cs typeface="Helvetica" panose="020B0604020202020204" pitchFamily="34" charset="0"/>
              </a:rPr>
              <a:t> de las View </a:t>
            </a:r>
            <a:r>
              <a:rPr lang="en-US" sz="2100" dirty="0" err="1">
                <a:cs typeface="Helvetica" panose="020B0604020202020204" pitchFamily="34" charset="0"/>
              </a:rPr>
              <a:t>hijas</a:t>
            </a:r>
            <a:r>
              <a:rPr lang="en-US" sz="2100" dirty="0">
                <a:cs typeface="Helvetica" panose="020B0604020202020204" pitchFamily="34" charset="0"/>
              </a:rPr>
              <a:t> </a:t>
            </a:r>
            <a:r>
              <a:rPr lang="en-US" sz="2100" dirty="0" err="1">
                <a:cs typeface="Helvetica" panose="020B0604020202020204" pitchFamily="34" charset="0"/>
              </a:rPr>
              <a:t>provoca</a:t>
            </a:r>
            <a:r>
              <a:rPr lang="en-US" sz="2100" dirty="0">
                <a:cs typeface="Helvetica" panose="020B0604020202020204" pitchFamily="34" charset="0"/>
              </a:rPr>
              <a:t> la </a:t>
            </a:r>
            <a:r>
              <a:rPr lang="en-US" sz="2100" dirty="0" err="1">
                <a:cs typeface="Helvetica" panose="020B0604020202020204" pitchFamily="34" charset="0"/>
              </a:rPr>
              <a:t>invalidación</a:t>
            </a:r>
            <a:r>
              <a:rPr lang="en-US" sz="2100" dirty="0">
                <a:cs typeface="Helvetica" panose="020B0604020202020204" pitchFamily="34" charset="0"/>
              </a:rPr>
              <a:t> </a:t>
            </a:r>
            <a:r>
              <a:rPr lang="en-US" sz="2100" dirty="0" err="1">
                <a:cs typeface="Helvetica" panose="020B0604020202020204" pitchFamily="34" charset="0"/>
              </a:rPr>
              <a:t>en</a:t>
            </a:r>
            <a:r>
              <a:rPr lang="en-US" sz="2100" dirty="0">
                <a:cs typeface="Helvetica" panose="020B0604020202020204" pitchFamily="34" charset="0"/>
              </a:rPr>
              <a:t> </a:t>
            </a:r>
            <a:r>
              <a:rPr lang="en-US" sz="2100" dirty="0" err="1">
                <a:cs typeface="Helvetica" panose="020B0604020202020204" pitchFamily="34" charset="0"/>
              </a:rPr>
              <a:t>cadena</a:t>
            </a:r>
            <a:r>
              <a:rPr lang="en-US" sz="2100" dirty="0">
                <a:cs typeface="Helvetica" panose="020B0604020202020204" pitchFamily="34" charset="0"/>
              </a:rPr>
              <a:t> del </a:t>
            </a:r>
            <a:r>
              <a:rPr lang="en-US" sz="2100" dirty="0" err="1">
                <a:cs typeface="Helvetica" panose="020B0604020202020204" pitchFamily="34" charset="0"/>
              </a:rPr>
              <a:t>árbol</a:t>
            </a:r>
            <a:r>
              <a:rPr lang="en-US" sz="2100" dirty="0">
                <a:cs typeface="Helvetica" panose="020B0604020202020204" pitchFamily="34" charset="0"/>
              </a:rPr>
              <a:t> visual de la </a:t>
            </a:r>
            <a:r>
              <a:rPr lang="en-US" sz="2100" dirty="0" err="1">
                <a:cs typeface="Helvetica" panose="020B0604020202020204" pitchFamily="34" charset="0"/>
              </a:rPr>
              <a:t>rejilla</a:t>
            </a:r>
            <a:r>
              <a:rPr lang="en-US" sz="2100" dirty="0">
                <a:cs typeface="Helvetica" panose="020B0604020202020204" pitchFamily="34" charset="0"/>
              </a:rPr>
              <a:t>.</a:t>
            </a:r>
          </a:p>
          <a:p>
            <a:endParaRPr lang="en-US" sz="2100" dirty="0">
              <a:cs typeface="Helvetica" panose="020B0604020202020204" pitchFamily="34" charset="0"/>
            </a:endParaRPr>
          </a:p>
          <a:p>
            <a:endParaRPr lang="en-US" sz="2400" dirty="0">
              <a:cs typeface="Helvetica" panose="020B0604020202020204" pitchFamily="34" charset="0"/>
            </a:endParaRPr>
          </a:p>
        </p:txBody>
      </p:sp>
      <p:pic>
        <p:nvPicPr>
          <p:cNvPr id="6" name="Imagen 5"/>
          <p:cNvPicPr>
            <a:picLocks noChangeAspect="1"/>
          </p:cNvPicPr>
          <p:nvPr/>
        </p:nvPicPr>
        <p:blipFill>
          <a:blip r:embed="rId2"/>
          <a:stretch>
            <a:fillRect/>
          </a:stretch>
        </p:blipFill>
        <p:spPr>
          <a:xfrm>
            <a:off x="2177683" y="3339335"/>
            <a:ext cx="342926" cy="342926"/>
          </a:xfrm>
          <a:prstGeom prst="rect">
            <a:avLst/>
          </a:prstGeom>
        </p:spPr>
      </p:pic>
      <p:sp>
        <p:nvSpPr>
          <p:cNvPr id="7" name="object 5"/>
          <p:cNvSpPr/>
          <p:nvPr/>
        </p:nvSpPr>
        <p:spPr>
          <a:xfrm>
            <a:off x="687523" y="3248507"/>
            <a:ext cx="6669752" cy="98103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8" name="Rettangolo 15"/>
          <p:cNvSpPr/>
          <p:nvPr/>
        </p:nvSpPr>
        <p:spPr>
          <a:xfrm>
            <a:off x="687523" y="3237828"/>
            <a:ext cx="6669752" cy="981038"/>
          </a:xfrm>
          <a:prstGeom prst="rect">
            <a:avLst/>
          </a:prstGeom>
        </p:spPr>
        <p:txBody>
          <a:bodyPr wrap="square">
            <a:spAutoFit/>
          </a:bodyPr>
          <a:lstStyle/>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="Auto"/&gt;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="Auto"/&gt;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Text</a:t>
            </a:r>
            <a:r>
              <a:rPr lang="it-IT" sz="525" dirty="0">
                <a:solidFill>
                  <a:srgbClr val="0000FF"/>
                </a:solidFill>
                <a:latin typeface="Consolas" panose="020B0609020204030204" pitchFamily="49" charset="0"/>
              </a:rPr>
              <a:t>="Button 1"/&gt;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Label</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Grid.Row</a:t>
            </a:r>
            <a:r>
              <a:rPr lang="it-IT" sz="525" dirty="0">
                <a:solidFill>
                  <a:srgbClr val="0000FF"/>
                </a:solidFill>
                <a:latin typeface="Consolas" panose="020B0609020204030204" pitchFamily="49" charset="0"/>
              </a:rPr>
              <a:t>="1"</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FF0000"/>
                </a:solidFill>
                <a:latin typeface="Consolas" panose="020B0609020204030204" pitchFamily="49" charset="0"/>
              </a:rPr>
              <a:t>Text</a:t>
            </a:r>
            <a:r>
              <a:rPr lang="it-IT" sz="525" dirty="0">
                <a:solidFill>
                  <a:srgbClr val="0000FF"/>
                </a:solidFill>
                <a:latin typeface="Consolas" panose="020B0609020204030204" pitchFamily="49" charset="0"/>
              </a:rPr>
              <a:t>="Button 2"/&gt;</a:t>
            </a:r>
            <a:endParaRPr lang="it-IT" sz="525" dirty="0">
              <a:latin typeface="Consolas" panose="020B0609020204030204" pitchFamily="49" charset="0"/>
            </a:endParaRPr>
          </a:p>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p>
        </p:txBody>
      </p:sp>
    </p:spTree>
    <p:extLst>
      <p:ext uri="{BB962C8B-B14F-4D97-AF65-F5344CB8AC3E}">
        <p14:creationId xmlns:p14="http://schemas.microsoft.com/office/powerpoint/2010/main" val="4183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374697"/>
            <a:ext cx="7886187" cy="994172"/>
          </a:xfrm>
        </p:spPr>
        <p:txBody>
          <a:bodyPr>
            <a:normAutofit/>
          </a:bodyPr>
          <a:lstStyle/>
          <a:p>
            <a:r>
              <a:rPr lang="en-US" sz="2700" b="1" dirty="0" err="1">
                <a:latin typeface="Calibri (Cuerpo)"/>
              </a:rPr>
              <a:t>Consejos</a:t>
            </a:r>
            <a:r>
              <a:rPr lang="en-US" sz="2700" b="1" dirty="0">
                <a:latin typeface="Calibri (Cuerpo)"/>
              </a:rPr>
              <a:t> Grid</a:t>
            </a:r>
          </a:p>
        </p:txBody>
      </p:sp>
      <p:sp>
        <p:nvSpPr>
          <p:cNvPr id="3" name="TextBox 2"/>
          <p:cNvSpPr txBox="1"/>
          <p:nvPr/>
        </p:nvSpPr>
        <p:spPr>
          <a:xfrm>
            <a:off x="628907" y="1120122"/>
            <a:ext cx="6517684" cy="1431161"/>
          </a:xfrm>
          <a:prstGeom prst="rect">
            <a:avLst/>
          </a:prstGeom>
          <a:noFill/>
        </p:spPr>
        <p:txBody>
          <a:bodyPr wrap="square" rtlCol="0">
            <a:spAutoFit/>
          </a:bodyPr>
          <a:lstStyle/>
          <a:p>
            <a:r>
              <a:rPr lang="en-US" sz="2100" dirty="0">
                <a:cs typeface="Helvetica" panose="020B0604020202020204" pitchFamily="34" charset="0"/>
              </a:rPr>
              <a:t>El Grid </a:t>
            </a:r>
            <a:r>
              <a:rPr lang="en-US" sz="2100" dirty="0" err="1">
                <a:cs typeface="Helvetica" panose="020B0604020202020204" pitchFamily="34" charset="0"/>
              </a:rPr>
              <a:t>puede</a:t>
            </a:r>
            <a:r>
              <a:rPr lang="en-US" sz="2100" dirty="0">
                <a:cs typeface="Helvetica" panose="020B0604020202020204" pitchFamily="34" charset="0"/>
              </a:rPr>
              <a:t> </a:t>
            </a:r>
            <a:r>
              <a:rPr lang="en-US" sz="2100" dirty="0" err="1">
                <a:cs typeface="Helvetica" panose="020B0604020202020204" pitchFamily="34" charset="0"/>
              </a:rPr>
              <a:t>organizar</a:t>
            </a:r>
            <a:r>
              <a:rPr lang="en-US" sz="2100" dirty="0">
                <a:cs typeface="Helvetica" panose="020B0604020202020204" pitchFamily="34" charset="0"/>
              </a:rPr>
              <a:t> </a:t>
            </a:r>
            <a:r>
              <a:rPr lang="en-US" sz="2100" dirty="0" err="1">
                <a:cs typeface="Helvetica" panose="020B0604020202020204" pitchFamily="34" charset="0"/>
              </a:rPr>
              <a:t>los</a:t>
            </a:r>
            <a:r>
              <a:rPr lang="en-US" sz="2100" dirty="0">
                <a:cs typeface="Helvetica" panose="020B0604020202020204" pitchFamily="34" charset="0"/>
              </a:rPr>
              <a:t> </a:t>
            </a:r>
            <a:r>
              <a:rPr lang="en-US" sz="2100" dirty="0" err="1">
                <a:cs typeface="Helvetica" panose="020B0604020202020204" pitchFamily="34" charset="0"/>
              </a:rPr>
              <a:t>elementos</a:t>
            </a:r>
            <a:r>
              <a:rPr lang="en-US" sz="2100" dirty="0">
                <a:cs typeface="Helvetica" panose="020B0604020202020204" pitchFamily="34" charset="0"/>
              </a:rPr>
              <a:t> con </a:t>
            </a:r>
            <a:r>
              <a:rPr lang="en-US" sz="2100" dirty="0" err="1">
                <a:cs typeface="Helvetica" panose="020B0604020202020204" pitchFamily="34" charset="0"/>
              </a:rPr>
              <a:t>tamaño</a:t>
            </a:r>
            <a:r>
              <a:rPr lang="en-US" sz="2100" dirty="0">
                <a:cs typeface="Helvetica" panose="020B0604020202020204" pitchFamily="34" charset="0"/>
              </a:rPr>
              <a:t> </a:t>
            </a:r>
            <a:r>
              <a:rPr lang="en-US" sz="2100" dirty="0" err="1">
                <a:cs typeface="Helvetica" panose="020B0604020202020204" pitchFamily="34" charset="0"/>
              </a:rPr>
              <a:t>proporcional</a:t>
            </a:r>
            <a:r>
              <a:rPr lang="en-US" sz="2100" dirty="0">
                <a:cs typeface="Helvetica" panose="020B0604020202020204" pitchFamily="34" charset="0"/>
              </a:rPr>
              <a:t> a la View. El Grid </a:t>
            </a:r>
            <a:r>
              <a:rPr lang="en-US" sz="2100" dirty="0" err="1">
                <a:cs typeface="Helvetica" panose="020B0604020202020204" pitchFamily="34" charset="0"/>
              </a:rPr>
              <a:t>ignora</a:t>
            </a:r>
            <a:r>
              <a:rPr lang="en-US" sz="2100" dirty="0">
                <a:cs typeface="Helvetica" panose="020B0604020202020204" pitchFamily="34" charset="0"/>
              </a:rPr>
              <a:t> </a:t>
            </a:r>
            <a:r>
              <a:rPr lang="en-US" sz="2100" dirty="0" err="1">
                <a:cs typeface="Helvetica" panose="020B0604020202020204" pitchFamily="34" charset="0"/>
              </a:rPr>
              <a:t>cualquier</a:t>
            </a:r>
            <a:r>
              <a:rPr lang="en-US" sz="2100" dirty="0">
                <a:cs typeface="Helvetica" panose="020B0604020202020204" pitchFamily="34" charset="0"/>
              </a:rPr>
              <a:t> </a:t>
            </a:r>
            <a:r>
              <a:rPr lang="en-US" sz="2100" dirty="0" err="1">
                <a:cs typeface="Helvetica" panose="020B0604020202020204" pitchFamily="34" charset="0"/>
              </a:rPr>
              <a:t>notificación</a:t>
            </a:r>
            <a:r>
              <a:rPr lang="en-US" sz="2100" dirty="0">
                <a:cs typeface="Helvetica" panose="020B0604020202020204" pitchFamily="34" charset="0"/>
              </a:rPr>
              <a:t> de </a:t>
            </a:r>
            <a:r>
              <a:rPr lang="en-US" sz="2100" dirty="0" err="1">
                <a:cs typeface="Helvetica" panose="020B0604020202020204" pitchFamily="34" charset="0"/>
              </a:rPr>
              <a:t>invalidación</a:t>
            </a:r>
            <a:r>
              <a:rPr lang="en-US" sz="2100" dirty="0">
                <a:cs typeface="Helvetica" panose="020B0604020202020204" pitchFamily="34" charset="0"/>
              </a:rPr>
              <a:t> de </a:t>
            </a:r>
            <a:r>
              <a:rPr lang="en-US" sz="2100" dirty="0" err="1">
                <a:cs typeface="Helvetica" panose="020B0604020202020204" pitchFamily="34" charset="0"/>
              </a:rPr>
              <a:t>sus</a:t>
            </a:r>
            <a:r>
              <a:rPr lang="en-US" sz="2100" dirty="0">
                <a:cs typeface="Helvetica" panose="020B0604020202020204" pitchFamily="34" charset="0"/>
              </a:rPr>
              <a:t> </a:t>
            </a:r>
            <a:r>
              <a:rPr lang="en-US" sz="2100" dirty="0" err="1">
                <a:cs typeface="Helvetica" panose="020B0604020202020204" pitchFamily="34" charset="0"/>
              </a:rPr>
              <a:t>hijos</a:t>
            </a:r>
            <a:r>
              <a:rPr lang="en-US" sz="2100" dirty="0">
                <a:cs typeface="Helvetica" panose="020B0604020202020204" pitchFamily="34" charset="0"/>
              </a:rPr>
              <a:t>.</a:t>
            </a:r>
          </a:p>
          <a:p>
            <a:endParaRPr lang="en-US" sz="2400" dirty="0">
              <a:cs typeface="Helvetica" panose="020B0604020202020204" pitchFamily="34" charset="0"/>
            </a:endParaRPr>
          </a:p>
        </p:txBody>
      </p:sp>
      <p:sp>
        <p:nvSpPr>
          <p:cNvPr id="5" name="object 5"/>
          <p:cNvSpPr/>
          <p:nvPr/>
        </p:nvSpPr>
        <p:spPr>
          <a:xfrm>
            <a:off x="628907" y="2334395"/>
            <a:ext cx="6517683" cy="104185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Rettangolo 10"/>
          <p:cNvSpPr/>
          <p:nvPr/>
        </p:nvSpPr>
        <p:spPr>
          <a:xfrm>
            <a:off x="628907" y="2323716"/>
            <a:ext cx="6517683" cy="981038"/>
          </a:xfrm>
          <a:prstGeom prst="rect">
            <a:avLst/>
          </a:prstGeom>
        </p:spPr>
        <p:txBody>
          <a:bodyPr wrap="square">
            <a:spAutoFit/>
          </a:bodyPr>
          <a:lstStyle/>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Text</a:t>
            </a:r>
            <a:r>
              <a:rPr lang="it-IT" sz="525" dirty="0">
                <a:solidFill>
                  <a:srgbClr val="0000FF"/>
                </a:solidFill>
                <a:latin typeface="Consolas" panose="020B0609020204030204" pitchFamily="49" charset="0"/>
              </a:rPr>
              <a:t>="Button 1"/&gt;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Grid.Row</a:t>
            </a:r>
            <a:r>
              <a:rPr lang="it-IT" sz="525" dirty="0">
                <a:solidFill>
                  <a:srgbClr val="0000FF"/>
                </a:solidFill>
                <a:latin typeface="Consolas" panose="020B0609020204030204" pitchFamily="49" charset="0"/>
              </a:rPr>
              <a:t>="1"</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FF0000"/>
                </a:solidFill>
                <a:latin typeface="Consolas" panose="020B0609020204030204" pitchFamily="49" charset="0"/>
              </a:rPr>
              <a:t>Text</a:t>
            </a:r>
            <a:r>
              <a:rPr lang="it-IT" sz="525" dirty="0">
                <a:solidFill>
                  <a:srgbClr val="0000FF"/>
                </a:solidFill>
                <a:latin typeface="Consolas" panose="020B0609020204030204" pitchFamily="49" charset="0"/>
              </a:rPr>
              <a:t>="Button 2"/&gt;</a:t>
            </a:r>
            <a:endParaRPr lang="it-IT" sz="525" dirty="0">
              <a:latin typeface="Consolas" panose="020B0609020204030204" pitchFamily="49" charset="0"/>
            </a:endParaRPr>
          </a:p>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p>
        </p:txBody>
      </p:sp>
    </p:spTree>
    <p:extLst>
      <p:ext uri="{BB962C8B-B14F-4D97-AF65-F5344CB8AC3E}">
        <p14:creationId xmlns:p14="http://schemas.microsoft.com/office/powerpoint/2010/main" val="293493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08314"/>
            <a:ext cx="7886187" cy="994172"/>
          </a:xfrm>
        </p:spPr>
        <p:txBody>
          <a:bodyPr>
            <a:normAutofit/>
          </a:bodyPr>
          <a:lstStyle/>
          <a:p>
            <a:r>
              <a:rPr lang="en-US" sz="2700" b="1" dirty="0" err="1">
                <a:latin typeface="Calibri (Cuerpo)"/>
              </a:rPr>
              <a:t>Consejos</a:t>
            </a:r>
            <a:r>
              <a:rPr lang="en-US" sz="2700" b="1" dirty="0">
                <a:latin typeface="Calibri (Cuerpo)"/>
              </a:rPr>
              <a:t> Grid</a:t>
            </a:r>
          </a:p>
        </p:txBody>
      </p:sp>
      <p:sp>
        <p:nvSpPr>
          <p:cNvPr id="3" name="TextBox 2"/>
          <p:cNvSpPr txBox="1"/>
          <p:nvPr/>
        </p:nvSpPr>
        <p:spPr>
          <a:xfrm>
            <a:off x="628907" y="1261316"/>
            <a:ext cx="6517684" cy="1431161"/>
          </a:xfrm>
          <a:prstGeom prst="rect">
            <a:avLst/>
          </a:prstGeom>
          <a:noFill/>
        </p:spPr>
        <p:txBody>
          <a:bodyPr wrap="square" rtlCol="0">
            <a:spAutoFit/>
          </a:bodyPr>
          <a:lstStyle/>
          <a:p>
            <a:r>
              <a:rPr lang="en-US" sz="2100" dirty="0">
                <a:cs typeface="Helvetica" panose="020B0604020202020204" pitchFamily="34" charset="0"/>
              </a:rPr>
              <a:t>El Grid </a:t>
            </a:r>
            <a:r>
              <a:rPr lang="en-US" sz="2100" dirty="0" err="1">
                <a:cs typeface="Helvetica" panose="020B0604020202020204" pitchFamily="34" charset="0"/>
              </a:rPr>
              <a:t>puede</a:t>
            </a:r>
            <a:r>
              <a:rPr lang="en-US" sz="2100" dirty="0">
                <a:cs typeface="Helvetica" panose="020B0604020202020204" pitchFamily="34" charset="0"/>
              </a:rPr>
              <a:t> </a:t>
            </a:r>
            <a:r>
              <a:rPr lang="en-US" sz="2100" dirty="0" err="1">
                <a:cs typeface="Helvetica" panose="020B0604020202020204" pitchFamily="34" charset="0"/>
              </a:rPr>
              <a:t>organizar</a:t>
            </a:r>
            <a:r>
              <a:rPr lang="en-US" sz="2100" dirty="0">
                <a:cs typeface="Helvetica" panose="020B0604020202020204" pitchFamily="34" charset="0"/>
              </a:rPr>
              <a:t> </a:t>
            </a:r>
            <a:r>
              <a:rPr lang="en-US" sz="2100" dirty="0" err="1">
                <a:cs typeface="Helvetica" panose="020B0604020202020204" pitchFamily="34" charset="0"/>
              </a:rPr>
              <a:t>los</a:t>
            </a:r>
            <a:r>
              <a:rPr lang="en-US" sz="2100" dirty="0">
                <a:cs typeface="Helvetica" panose="020B0604020202020204" pitchFamily="34" charset="0"/>
              </a:rPr>
              <a:t> </a:t>
            </a:r>
            <a:r>
              <a:rPr lang="en-US" sz="2100" dirty="0" err="1">
                <a:cs typeface="Helvetica" panose="020B0604020202020204" pitchFamily="34" charset="0"/>
              </a:rPr>
              <a:t>elementos</a:t>
            </a:r>
            <a:r>
              <a:rPr lang="en-US" sz="2100" dirty="0">
                <a:cs typeface="Helvetica" panose="020B0604020202020204" pitchFamily="34" charset="0"/>
              </a:rPr>
              <a:t> con </a:t>
            </a:r>
            <a:r>
              <a:rPr lang="en-US" sz="2100" dirty="0" err="1">
                <a:cs typeface="Helvetica" panose="020B0604020202020204" pitchFamily="34" charset="0"/>
              </a:rPr>
              <a:t>tamaño</a:t>
            </a:r>
            <a:r>
              <a:rPr lang="en-US" sz="2100" dirty="0">
                <a:cs typeface="Helvetica" panose="020B0604020202020204" pitchFamily="34" charset="0"/>
              </a:rPr>
              <a:t> </a:t>
            </a:r>
            <a:r>
              <a:rPr lang="en-US" sz="2100" dirty="0" err="1">
                <a:cs typeface="Helvetica" panose="020B0604020202020204" pitchFamily="34" charset="0"/>
              </a:rPr>
              <a:t>fijo</a:t>
            </a:r>
            <a:r>
              <a:rPr lang="en-US" sz="2100" dirty="0">
                <a:cs typeface="Helvetica" panose="020B0604020202020204" pitchFamily="34" charset="0"/>
              </a:rPr>
              <a:t>. El Grid </a:t>
            </a:r>
            <a:r>
              <a:rPr lang="en-US" sz="2100" dirty="0" err="1">
                <a:cs typeface="Helvetica" panose="020B0604020202020204" pitchFamily="34" charset="0"/>
              </a:rPr>
              <a:t>ignora</a:t>
            </a:r>
            <a:r>
              <a:rPr lang="en-US" sz="2100" dirty="0">
                <a:cs typeface="Helvetica" panose="020B0604020202020204" pitchFamily="34" charset="0"/>
              </a:rPr>
              <a:t> </a:t>
            </a:r>
            <a:r>
              <a:rPr lang="en-US" sz="2100" dirty="0" err="1">
                <a:cs typeface="Helvetica" panose="020B0604020202020204" pitchFamily="34" charset="0"/>
              </a:rPr>
              <a:t>cualquier</a:t>
            </a:r>
            <a:r>
              <a:rPr lang="en-US" sz="2100" dirty="0">
                <a:cs typeface="Helvetica" panose="020B0604020202020204" pitchFamily="34" charset="0"/>
              </a:rPr>
              <a:t> </a:t>
            </a:r>
            <a:r>
              <a:rPr lang="en-US" sz="2100" dirty="0" err="1">
                <a:cs typeface="Helvetica" panose="020B0604020202020204" pitchFamily="34" charset="0"/>
              </a:rPr>
              <a:t>notificación</a:t>
            </a:r>
            <a:r>
              <a:rPr lang="en-US" sz="2100" dirty="0">
                <a:cs typeface="Helvetica" panose="020B0604020202020204" pitchFamily="34" charset="0"/>
              </a:rPr>
              <a:t> de </a:t>
            </a:r>
            <a:r>
              <a:rPr lang="en-US" sz="2100" dirty="0" err="1">
                <a:cs typeface="Helvetica" panose="020B0604020202020204" pitchFamily="34" charset="0"/>
              </a:rPr>
              <a:t>invalidación</a:t>
            </a:r>
            <a:r>
              <a:rPr lang="en-US" sz="2100" dirty="0">
                <a:cs typeface="Helvetica" panose="020B0604020202020204" pitchFamily="34" charset="0"/>
              </a:rPr>
              <a:t> de </a:t>
            </a:r>
            <a:r>
              <a:rPr lang="en-US" sz="2100" dirty="0" err="1">
                <a:cs typeface="Helvetica" panose="020B0604020202020204" pitchFamily="34" charset="0"/>
              </a:rPr>
              <a:t>sus</a:t>
            </a:r>
            <a:r>
              <a:rPr lang="en-US" sz="2100" dirty="0">
                <a:cs typeface="Helvetica" panose="020B0604020202020204" pitchFamily="34" charset="0"/>
              </a:rPr>
              <a:t> </a:t>
            </a:r>
            <a:r>
              <a:rPr lang="en-US" sz="2100" dirty="0" err="1">
                <a:cs typeface="Helvetica" panose="020B0604020202020204" pitchFamily="34" charset="0"/>
              </a:rPr>
              <a:t>hijos</a:t>
            </a:r>
            <a:r>
              <a:rPr lang="en-US" sz="2100" dirty="0">
                <a:cs typeface="Helvetica" panose="020B0604020202020204" pitchFamily="34" charset="0"/>
              </a:rPr>
              <a:t>.</a:t>
            </a:r>
          </a:p>
          <a:p>
            <a:endParaRPr lang="en-US" sz="2400" dirty="0">
              <a:cs typeface="Helvetica" panose="020B0604020202020204" pitchFamily="34" charset="0"/>
            </a:endParaRPr>
          </a:p>
        </p:txBody>
      </p:sp>
      <p:sp>
        <p:nvSpPr>
          <p:cNvPr id="5" name="object 5"/>
          <p:cNvSpPr/>
          <p:nvPr/>
        </p:nvSpPr>
        <p:spPr>
          <a:xfrm>
            <a:off x="628906" y="2334395"/>
            <a:ext cx="6517685" cy="97036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Rettangolo 10"/>
          <p:cNvSpPr/>
          <p:nvPr/>
        </p:nvSpPr>
        <p:spPr>
          <a:xfrm>
            <a:off x="628906" y="2323716"/>
            <a:ext cx="6517684" cy="981038"/>
          </a:xfrm>
          <a:prstGeom prst="rect">
            <a:avLst/>
          </a:prstGeom>
        </p:spPr>
        <p:txBody>
          <a:bodyPr wrap="square">
            <a:spAutoFit/>
          </a:bodyPr>
          <a:lstStyle/>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="150"/&gt;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RowDefinition</a:t>
            </a:r>
            <a:r>
              <a:rPr lang="it-IT" sz="525" dirty="0">
                <a:solidFill>
                  <a:srgbClr val="FF0000"/>
                </a:solidFill>
                <a:latin typeface="Consolas" panose="020B0609020204030204" pitchFamily="49" charset="0"/>
              </a:rPr>
              <a:t> Height</a:t>
            </a:r>
            <a:r>
              <a:rPr lang="it-IT" sz="525" dirty="0">
                <a:solidFill>
                  <a:srgbClr val="0000FF"/>
                </a:solidFill>
                <a:latin typeface="Consolas" panose="020B0609020204030204" pitchFamily="49" charset="0"/>
              </a:rPr>
              <a:t>="150"/&gt;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Grid.RowDefinitions</a:t>
            </a:r>
            <a:r>
              <a:rPr lang="it-IT" sz="525" dirty="0">
                <a:solidFill>
                  <a:srgbClr val="0000FF"/>
                </a:solidFill>
                <a:latin typeface="Consolas" panose="020B0609020204030204" pitchFamily="49" charset="0"/>
              </a:rPr>
              <a:t>&gt;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Text</a:t>
            </a:r>
            <a:r>
              <a:rPr lang="it-IT" sz="525" dirty="0">
                <a:solidFill>
                  <a:srgbClr val="0000FF"/>
                </a:solidFill>
                <a:latin typeface="Consolas" panose="020B0609020204030204" pitchFamily="49" charset="0"/>
              </a:rPr>
              <a:t>="Button 1"/&gt;</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Button</a:t>
            </a:r>
            <a:r>
              <a:rPr lang="it-IT" sz="525" dirty="0">
                <a:solidFill>
                  <a:srgbClr val="FF0000"/>
                </a:solidFill>
                <a:latin typeface="Consolas" panose="020B0609020204030204" pitchFamily="49" charset="0"/>
              </a:rPr>
              <a:t> </a:t>
            </a:r>
          </a:p>
          <a:p>
            <a:r>
              <a:rPr lang="it-IT" sz="525" dirty="0">
                <a:solidFill>
                  <a:srgbClr val="FF0000"/>
                </a:solidFill>
                <a:latin typeface="Consolas" panose="020B0609020204030204" pitchFamily="49" charset="0"/>
              </a:rPr>
              <a:t>        Grid.Row</a:t>
            </a:r>
            <a:r>
              <a:rPr lang="it-IT" sz="525" dirty="0">
                <a:solidFill>
                  <a:srgbClr val="0000FF"/>
                </a:solidFill>
                <a:latin typeface="Consolas" panose="020B0609020204030204" pitchFamily="49" charset="0"/>
              </a:rPr>
              <a:t>="1"</a:t>
            </a:r>
            <a:endParaRPr lang="it-IT" sz="525" dirty="0">
              <a:latin typeface="Consolas" panose="020B0609020204030204" pitchFamily="49" charset="0"/>
            </a:endParaRPr>
          </a:p>
          <a:p>
            <a:r>
              <a:rPr lang="it-IT" sz="525" dirty="0">
                <a:latin typeface="Consolas" panose="020B0609020204030204" pitchFamily="49" charset="0"/>
              </a:rPr>
              <a:t>        </a:t>
            </a:r>
            <a:r>
              <a:rPr lang="it-IT" sz="525" dirty="0">
                <a:solidFill>
                  <a:srgbClr val="FF0000"/>
                </a:solidFill>
                <a:latin typeface="Consolas" panose="020B0609020204030204" pitchFamily="49" charset="0"/>
              </a:rPr>
              <a:t>Text</a:t>
            </a:r>
            <a:r>
              <a:rPr lang="it-IT" sz="525" dirty="0">
                <a:solidFill>
                  <a:srgbClr val="0000FF"/>
                </a:solidFill>
                <a:latin typeface="Consolas" panose="020B0609020204030204" pitchFamily="49" charset="0"/>
              </a:rPr>
              <a:t>="Button 2"/&gt;</a:t>
            </a:r>
            <a:endParaRPr lang="it-IT" sz="525" dirty="0">
              <a:latin typeface="Consolas" panose="020B0609020204030204" pitchFamily="49" charset="0"/>
            </a:endParaRPr>
          </a:p>
          <a:p>
            <a:r>
              <a:rPr lang="it-IT" sz="525" dirty="0">
                <a:solidFill>
                  <a:srgbClr val="0000FF"/>
                </a:solidFill>
                <a:latin typeface="Consolas" panose="020B0609020204030204" pitchFamily="49" charset="0"/>
              </a:rPr>
              <a:t>&lt;/</a:t>
            </a:r>
            <a:r>
              <a:rPr lang="it-IT" sz="525" dirty="0">
                <a:solidFill>
                  <a:srgbClr val="A31515"/>
                </a:solidFill>
                <a:latin typeface="Consolas" panose="020B0609020204030204" pitchFamily="49" charset="0"/>
              </a:rPr>
              <a:t>Grid</a:t>
            </a:r>
            <a:r>
              <a:rPr lang="it-IT" sz="525" dirty="0">
                <a:solidFill>
                  <a:srgbClr val="0000FF"/>
                </a:solidFill>
                <a:latin typeface="Consolas" panose="020B0609020204030204" pitchFamily="49" charset="0"/>
              </a:rPr>
              <a:t>&gt;</a:t>
            </a:r>
            <a:endParaRPr lang="it-IT" sz="525" dirty="0"/>
          </a:p>
        </p:txBody>
      </p:sp>
    </p:spTree>
    <p:extLst>
      <p:ext uri="{BB962C8B-B14F-4D97-AF65-F5344CB8AC3E}">
        <p14:creationId xmlns:p14="http://schemas.microsoft.com/office/powerpoint/2010/main" val="229531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35208"/>
            <a:ext cx="7886187" cy="994172"/>
          </a:xfrm>
        </p:spPr>
        <p:txBody>
          <a:bodyPr>
            <a:normAutofit/>
          </a:bodyPr>
          <a:lstStyle/>
          <a:p>
            <a:r>
              <a:rPr lang="en-US" sz="2700" b="1" dirty="0" err="1">
                <a:latin typeface="Calibri (Cuerpo)"/>
              </a:rPr>
              <a:t>StackLayout</a:t>
            </a:r>
            <a:endParaRPr lang="en-US" sz="2700" b="1" dirty="0">
              <a:latin typeface="Calibri (Cuerpo)"/>
            </a:endParaRPr>
          </a:p>
        </p:txBody>
      </p:sp>
      <p:sp>
        <p:nvSpPr>
          <p:cNvPr id="3" name="TextBox 2"/>
          <p:cNvSpPr txBox="1"/>
          <p:nvPr/>
        </p:nvSpPr>
        <p:spPr>
          <a:xfrm>
            <a:off x="628907" y="1429380"/>
            <a:ext cx="6517684" cy="3046988"/>
          </a:xfrm>
          <a:prstGeom prst="rect">
            <a:avLst/>
          </a:prstGeom>
          <a:noFill/>
        </p:spPr>
        <p:txBody>
          <a:bodyPr wrap="square" rtlCol="0">
            <a:spAutoFit/>
          </a:bodyPr>
          <a:lstStyle/>
          <a:p>
            <a:r>
              <a:rPr lang="en-US" sz="2400" dirty="0">
                <a:cs typeface="Helvetica" panose="020B0604020202020204" pitchFamily="34" charset="0"/>
              </a:rPr>
              <a:t>El </a:t>
            </a:r>
            <a:r>
              <a:rPr lang="en-US" sz="2400" dirty="0" err="1">
                <a:cs typeface="Helvetica" panose="020B0604020202020204" pitchFamily="34" charset="0"/>
              </a:rPr>
              <a:t>StackLayout</a:t>
            </a:r>
            <a:r>
              <a:rPr lang="en-US" sz="2400" dirty="0">
                <a:cs typeface="Helvetica" panose="020B0604020202020204" pitchFamily="34" charset="0"/>
              </a:rPr>
              <a:t>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una</a:t>
            </a:r>
            <a:r>
              <a:rPr lang="en-US" sz="2400" dirty="0">
                <a:cs typeface="Helvetica" panose="020B0604020202020204" pitchFamily="34" charset="0"/>
              </a:rPr>
              <a:t> </a:t>
            </a:r>
            <a:r>
              <a:rPr lang="en-US" sz="2400" dirty="0" err="1">
                <a:cs typeface="Helvetica" panose="020B0604020202020204" pitchFamily="34" charset="0"/>
              </a:rPr>
              <a:t>sóla</a:t>
            </a:r>
            <a:r>
              <a:rPr lang="en-US" sz="2400" dirty="0">
                <a:cs typeface="Helvetica" panose="020B0604020202020204" pitchFamily="34" charset="0"/>
              </a:rPr>
              <a:t> fila o </a:t>
            </a:r>
            <a:r>
              <a:rPr lang="en-US" sz="2400" dirty="0" err="1">
                <a:cs typeface="Helvetica" panose="020B0604020202020204" pitchFamily="34" charset="0"/>
              </a:rPr>
              <a:t>columna</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Ideal para la </a:t>
            </a:r>
            <a:r>
              <a:rPr lang="en-US" sz="2400" dirty="0" err="1">
                <a:cs typeface="Helvetica" panose="020B0604020202020204" pitchFamily="34" charset="0"/>
              </a:rPr>
              <a:t>creación</a:t>
            </a:r>
            <a:r>
              <a:rPr lang="en-US" sz="2400" dirty="0">
                <a:cs typeface="Helvetica" panose="020B0604020202020204" pitchFamily="34" charset="0"/>
              </a:rPr>
              <a:t> </a:t>
            </a:r>
            <a:r>
              <a:rPr lang="en-US" sz="2400" dirty="0" err="1">
                <a:cs typeface="Helvetica" panose="020B0604020202020204" pitchFamily="34" charset="0"/>
              </a:rPr>
              <a:t>sencilla</a:t>
            </a:r>
            <a:r>
              <a:rPr lang="en-US" sz="2400" dirty="0">
                <a:cs typeface="Helvetica" panose="020B0604020202020204" pitchFamily="34" charset="0"/>
              </a:rPr>
              <a:t> y de forma </a:t>
            </a:r>
            <a:r>
              <a:rPr lang="en-US" sz="2400" dirty="0" err="1">
                <a:cs typeface="Helvetica" panose="020B0604020202020204" pitchFamily="34" charset="0"/>
              </a:rPr>
              <a:t>rápida</a:t>
            </a:r>
            <a:r>
              <a:rPr lang="en-US" sz="2400" dirty="0">
                <a:cs typeface="Helvetica" panose="020B0604020202020204" pitchFamily="34" charset="0"/>
              </a:rPr>
              <a:t> de forma </a:t>
            </a:r>
            <a:r>
              <a:rPr lang="en-US" sz="2400" dirty="0" err="1">
                <a:cs typeface="Helvetica" panose="020B0604020202020204" pitchFamily="34" charset="0"/>
              </a:rPr>
              <a:t>secuencial</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CUIDADO!, </a:t>
            </a:r>
            <a:r>
              <a:rPr lang="en-US" sz="2400" dirty="0" err="1">
                <a:cs typeface="Helvetica" panose="020B0604020202020204" pitchFamily="34" charset="0"/>
              </a:rPr>
              <a:t>puede</a:t>
            </a:r>
            <a:r>
              <a:rPr lang="en-US" sz="2400" dirty="0">
                <a:cs typeface="Helvetica" panose="020B0604020202020204" pitchFamily="34" charset="0"/>
              </a:rPr>
              <a:t> </a:t>
            </a:r>
            <a:r>
              <a:rPr lang="en-US" sz="2400" dirty="0" err="1">
                <a:cs typeface="Helvetica" panose="020B0604020202020204" pitchFamily="34" charset="0"/>
              </a:rPr>
              <a:t>llevar</a:t>
            </a:r>
            <a:r>
              <a:rPr lang="en-US" sz="2400" dirty="0">
                <a:cs typeface="Helvetica" panose="020B0604020202020204" pitchFamily="34" charset="0"/>
              </a:rPr>
              <a:t> a la </a:t>
            </a:r>
            <a:r>
              <a:rPr lang="en-US" sz="2400" dirty="0" err="1">
                <a:cs typeface="Helvetica" panose="020B0604020202020204" pitchFamily="34" charset="0"/>
              </a:rPr>
              <a:t>anidación</a:t>
            </a:r>
            <a:r>
              <a:rPr lang="en-US" sz="2400" dirty="0">
                <a:cs typeface="Helvetica" panose="020B0604020202020204" pitchFamily="34" charset="0"/>
              </a:rPr>
              <a:t> </a:t>
            </a:r>
            <a:r>
              <a:rPr lang="en-US" sz="2400" dirty="0" err="1">
                <a:cs typeface="Helvetica" panose="020B0604020202020204" pitchFamily="34" charset="0"/>
              </a:rPr>
              <a:t>excesiva</a:t>
            </a:r>
            <a:r>
              <a:rPr lang="en-US" sz="2400" dirty="0">
                <a:cs typeface="Helvetica" panose="020B0604020202020204" pitchFamily="34" charset="0"/>
              </a:rPr>
              <a:t>.</a:t>
            </a:r>
          </a:p>
        </p:txBody>
      </p:sp>
    </p:spTree>
    <p:extLst>
      <p:ext uri="{BB962C8B-B14F-4D97-AF65-F5344CB8AC3E}">
        <p14:creationId xmlns:p14="http://schemas.microsoft.com/office/powerpoint/2010/main" val="217075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394867"/>
            <a:ext cx="7886187" cy="994172"/>
          </a:xfrm>
        </p:spPr>
        <p:txBody>
          <a:bodyPr>
            <a:normAutofit/>
          </a:bodyPr>
          <a:lstStyle/>
          <a:p>
            <a:r>
              <a:rPr lang="en-US" sz="2700" b="1" dirty="0" err="1">
                <a:latin typeface="Calibri (Cuerpo)"/>
              </a:rPr>
              <a:t>Consejos</a:t>
            </a:r>
            <a:r>
              <a:rPr lang="en-US" sz="2700" b="1" dirty="0">
                <a:latin typeface="Calibri (Cuerpo)"/>
              </a:rPr>
              <a:t> </a:t>
            </a:r>
            <a:r>
              <a:rPr lang="en-US" sz="2700" b="1" dirty="0" err="1">
                <a:latin typeface="Calibri (Cuerpo)"/>
              </a:rPr>
              <a:t>StackLayout</a:t>
            </a:r>
            <a:endParaRPr lang="en-US" sz="2700" b="1" dirty="0">
              <a:latin typeface="Calibri (Cuerpo)"/>
            </a:endParaRPr>
          </a:p>
        </p:txBody>
      </p:sp>
      <p:sp>
        <p:nvSpPr>
          <p:cNvPr id="3" name="TextBox 2"/>
          <p:cNvSpPr txBox="1"/>
          <p:nvPr/>
        </p:nvSpPr>
        <p:spPr>
          <a:xfrm>
            <a:off x="628907" y="1164981"/>
            <a:ext cx="6517684" cy="2308324"/>
          </a:xfrm>
          <a:prstGeom prst="rect">
            <a:avLst/>
          </a:prstGeom>
          <a:noFill/>
        </p:spPr>
        <p:txBody>
          <a:bodyPr wrap="square" rtlCol="0">
            <a:spAutoFit/>
          </a:bodyPr>
          <a:lstStyle/>
          <a:p>
            <a:r>
              <a:rPr lang="en-US" sz="2400" dirty="0">
                <a:cs typeface="Helvetica" panose="020B0604020202020204" pitchFamily="34" charset="0"/>
              </a:rPr>
              <a:t>El </a:t>
            </a:r>
            <a:r>
              <a:rPr lang="en-US" sz="2400" dirty="0" err="1">
                <a:cs typeface="Helvetica" panose="020B0604020202020204" pitchFamily="34" charset="0"/>
              </a:rPr>
              <a:t>StackLayout</a:t>
            </a:r>
            <a:r>
              <a:rPr lang="en-US" sz="2400" dirty="0">
                <a:cs typeface="Helvetica" panose="020B0604020202020204" pitchFamily="34" charset="0"/>
              </a:rPr>
              <a:t>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una</a:t>
            </a:r>
            <a:r>
              <a:rPr lang="en-US" sz="2400" dirty="0">
                <a:cs typeface="Helvetica" panose="020B0604020202020204" pitchFamily="34" charset="0"/>
              </a:rPr>
              <a:t> </a:t>
            </a:r>
            <a:r>
              <a:rPr lang="en-US" sz="2400" dirty="0" err="1">
                <a:cs typeface="Helvetica" panose="020B0604020202020204" pitchFamily="34" charset="0"/>
              </a:rPr>
              <a:t>sóla</a:t>
            </a:r>
            <a:r>
              <a:rPr lang="en-US" sz="2400" dirty="0">
                <a:cs typeface="Helvetica" panose="020B0604020202020204" pitchFamily="34" charset="0"/>
              </a:rPr>
              <a:t> fila o </a:t>
            </a:r>
            <a:r>
              <a:rPr lang="en-US" sz="2400" dirty="0" err="1">
                <a:cs typeface="Helvetica" panose="020B0604020202020204" pitchFamily="34" charset="0"/>
              </a:rPr>
              <a:t>columna</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La </a:t>
            </a:r>
            <a:r>
              <a:rPr lang="en-US" sz="2400" dirty="0" err="1">
                <a:cs typeface="Helvetica" panose="020B0604020202020204" pitchFamily="34" charset="0"/>
              </a:rPr>
              <a:t>invalidación</a:t>
            </a:r>
            <a:r>
              <a:rPr lang="en-US" sz="2400" dirty="0">
                <a:cs typeface="Helvetica" panose="020B0604020202020204" pitchFamily="34" charset="0"/>
              </a:rPr>
              <a:t> de un View </a:t>
            </a:r>
            <a:r>
              <a:rPr lang="en-US" sz="2400" dirty="0" err="1">
                <a:cs typeface="Helvetica" panose="020B0604020202020204" pitchFamily="34" charset="0"/>
              </a:rPr>
              <a:t>hijo</a:t>
            </a:r>
            <a:r>
              <a:rPr lang="en-US" sz="2400" dirty="0">
                <a:cs typeface="Helvetica" panose="020B0604020202020204" pitchFamily="34" charset="0"/>
              </a:rPr>
              <a:t> </a:t>
            </a:r>
            <a:r>
              <a:rPr lang="en-US" sz="2400" dirty="0" err="1">
                <a:cs typeface="Helvetica" panose="020B0604020202020204" pitchFamily="34" charset="0"/>
              </a:rPr>
              <a:t>provoca</a:t>
            </a:r>
            <a:r>
              <a:rPr lang="en-US" sz="2400" dirty="0">
                <a:cs typeface="Helvetica" panose="020B0604020202020204" pitchFamily="34" charset="0"/>
              </a:rPr>
              <a:t> la </a:t>
            </a:r>
            <a:r>
              <a:rPr lang="en-US" sz="2400" dirty="0" err="1">
                <a:cs typeface="Helvetica" panose="020B0604020202020204" pitchFamily="34" charset="0"/>
              </a:rPr>
              <a:t>invalidación</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a:t>
            </a:r>
            <a:r>
              <a:rPr lang="en-US" sz="2400" dirty="0" err="1">
                <a:cs typeface="Helvetica" panose="020B0604020202020204" pitchFamily="34" charset="0"/>
              </a:rPr>
              <a:t>cadena</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el </a:t>
            </a:r>
            <a:r>
              <a:rPr lang="en-US" sz="2400" dirty="0" err="1">
                <a:cs typeface="Helvetica" panose="020B0604020202020204" pitchFamily="34" charset="0"/>
              </a:rPr>
              <a:t>árbol</a:t>
            </a:r>
            <a:r>
              <a:rPr lang="en-US" sz="2400" dirty="0">
                <a:cs typeface="Helvetica" panose="020B0604020202020204" pitchFamily="34" charset="0"/>
              </a:rPr>
              <a:t> visual hasta el </a:t>
            </a:r>
            <a:r>
              <a:rPr lang="en-US" sz="2400" dirty="0" err="1">
                <a:cs typeface="Helvetica" panose="020B0604020202020204" pitchFamily="34" charset="0"/>
              </a:rPr>
              <a:t>StackLayout</a:t>
            </a:r>
            <a:r>
              <a:rPr lang="en-US" sz="2400" dirty="0">
                <a:cs typeface="Helvetica" panose="020B0604020202020204" pitchFamily="34" charset="0"/>
              </a:rPr>
              <a:t>.</a:t>
            </a:r>
          </a:p>
        </p:txBody>
      </p:sp>
      <p:sp>
        <p:nvSpPr>
          <p:cNvPr id="6" name="object 5"/>
          <p:cNvSpPr/>
          <p:nvPr/>
        </p:nvSpPr>
        <p:spPr>
          <a:xfrm>
            <a:off x="628907" y="3365844"/>
            <a:ext cx="6517683" cy="136541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7" name="Rettangolo 1"/>
          <p:cNvSpPr/>
          <p:nvPr/>
        </p:nvSpPr>
        <p:spPr>
          <a:xfrm>
            <a:off x="628907" y="3415597"/>
            <a:ext cx="6517683" cy="1246495"/>
          </a:xfrm>
          <a:prstGeom prst="rect">
            <a:avLst/>
          </a:prstGeom>
        </p:spPr>
        <p:txBody>
          <a:bodyPr wrap="square">
            <a:spAutoFit/>
          </a:bodyPr>
          <a:lstStyle/>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Button</a:t>
            </a:r>
            <a:r>
              <a:rPr lang="it-IT" sz="1200" dirty="0">
                <a:solidFill>
                  <a:srgbClr val="FF0000"/>
                </a:solidFill>
                <a:latin typeface="Consolas" panose="020B0609020204030204" pitchFamily="49" charset="0"/>
              </a:rPr>
              <a:t> </a:t>
            </a:r>
          </a:p>
          <a:p>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="Button 1"/&gt;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Button</a:t>
            </a:r>
            <a:r>
              <a:rPr lang="it-IT" sz="1200" dirty="0">
                <a:solidFill>
                  <a:srgbClr val="FF0000"/>
                </a:solidFill>
                <a:latin typeface="Consolas" panose="020B0609020204030204" pitchFamily="49" charset="0"/>
              </a:rPr>
              <a:t> </a:t>
            </a:r>
          </a:p>
          <a:p>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="Button 2"/&gt;</a:t>
            </a:r>
            <a:endParaRPr lang="it-IT" sz="1200" dirty="0">
              <a:latin typeface="Consolas" panose="020B0609020204030204" pitchFamily="49" charset="0"/>
            </a:endParaRPr>
          </a:p>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500" dirty="0">
                <a:solidFill>
                  <a:srgbClr val="0000FF"/>
                </a:solidFill>
                <a:latin typeface="Consolas" panose="020B0609020204030204" pitchFamily="49" charset="0"/>
              </a:rPr>
              <a:t>&gt;</a:t>
            </a:r>
            <a:endParaRPr lang="it-IT" sz="2700" dirty="0"/>
          </a:p>
        </p:txBody>
      </p:sp>
    </p:spTree>
    <p:extLst>
      <p:ext uri="{BB962C8B-B14F-4D97-AF65-F5344CB8AC3E}">
        <p14:creationId xmlns:p14="http://schemas.microsoft.com/office/powerpoint/2010/main" val="24495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455379"/>
            <a:ext cx="7886187" cy="994172"/>
          </a:xfrm>
        </p:spPr>
        <p:txBody>
          <a:bodyPr>
            <a:normAutofit/>
          </a:bodyPr>
          <a:lstStyle/>
          <a:p>
            <a:r>
              <a:rPr lang="en-US" sz="2700" b="1" dirty="0" err="1">
                <a:latin typeface="Calibri (Cuerpo)"/>
              </a:rPr>
              <a:t>RelativeLayout</a:t>
            </a:r>
            <a:endParaRPr lang="en-US" sz="2700" b="1" dirty="0">
              <a:latin typeface="Calibri (Cuerpo)"/>
            </a:endParaRPr>
          </a:p>
        </p:txBody>
      </p:sp>
      <p:sp>
        <p:nvSpPr>
          <p:cNvPr id="3" name="TextBox 2"/>
          <p:cNvSpPr txBox="1"/>
          <p:nvPr/>
        </p:nvSpPr>
        <p:spPr>
          <a:xfrm>
            <a:off x="628907" y="1449551"/>
            <a:ext cx="6517684" cy="3416320"/>
          </a:xfrm>
          <a:prstGeom prst="rect">
            <a:avLst/>
          </a:prstGeom>
          <a:noFill/>
        </p:spPr>
        <p:txBody>
          <a:bodyPr wrap="square" rtlCol="0">
            <a:spAutoFit/>
          </a:bodyPr>
          <a:lstStyle/>
          <a:p>
            <a:r>
              <a:rPr lang="en-US" sz="2400" dirty="0">
                <a:cs typeface="Helvetica" panose="020B0604020202020204" pitchFamily="34" charset="0"/>
              </a:rPr>
              <a:t>El </a:t>
            </a:r>
            <a:r>
              <a:rPr lang="en-US" sz="2400" dirty="0" err="1">
                <a:cs typeface="Helvetica" panose="020B0604020202020204" pitchFamily="34" charset="0"/>
              </a:rPr>
              <a:t>RelativeLayout</a:t>
            </a:r>
            <a:r>
              <a:rPr lang="en-US" sz="2400" dirty="0">
                <a:cs typeface="Helvetica" panose="020B0604020202020204" pitchFamily="34" charset="0"/>
              </a:rPr>
              <a:t> </a:t>
            </a:r>
            <a:r>
              <a:rPr lang="en-US" sz="2400" dirty="0" err="1">
                <a:cs typeface="Helvetica" panose="020B0604020202020204" pitchFamily="34" charset="0"/>
              </a:rPr>
              <a:t>organiza</a:t>
            </a:r>
            <a:r>
              <a:rPr lang="en-US" sz="2400" dirty="0">
                <a:cs typeface="Helvetica" panose="020B0604020202020204" pitchFamily="34" charset="0"/>
              </a:rPr>
              <a:t>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a:t>
            </a:r>
            <a:r>
              <a:rPr lang="en-US" sz="2400" dirty="0" err="1">
                <a:cs typeface="Helvetica" panose="020B0604020202020204" pitchFamily="34" charset="0"/>
              </a:rPr>
              <a:t>hijos</a:t>
            </a:r>
            <a:r>
              <a:rPr lang="en-US" sz="2400" dirty="0">
                <a:cs typeface="Helvetica" panose="020B0604020202020204" pitchFamily="34" charset="0"/>
              </a:rPr>
              <a:t> </a:t>
            </a:r>
            <a:r>
              <a:rPr lang="en-US" sz="2400" dirty="0" err="1">
                <a:cs typeface="Helvetica" panose="020B0604020202020204" pitchFamily="34" charset="0"/>
              </a:rPr>
              <a:t>en</a:t>
            </a:r>
            <a:r>
              <a:rPr lang="en-US" sz="2400" dirty="0">
                <a:cs typeface="Helvetica" panose="020B0604020202020204" pitchFamily="34" charset="0"/>
              </a:rPr>
              <a:t> base a </a:t>
            </a:r>
            <a:r>
              <a:rPr lang="en-US" sz="2400" dirty="0" err="1">
                <a:cs typeface="Helvetica" panose="020B0604020202020204" pitchFamily="34" charset="0"/>
              </a:rPr>
              <a:t>relaciones</a:t>
            </a:r>
            <a:r>
              <a:rPr lang="en-US" sz="2400" dirty="0">
                <a:cs typeface="Helvetica" panose="020B0604020202020204" pitchFamily="34" charset="0"/>
              </a:rPr>
              <a:t> entre </a:t>
            </a:r>
            <a:r>
              <a:rPr lang="en-US" sz="2400" dirty="0" err="1">
                <a:cs typeface="Helvetica" panose="020B0604020202020204" pitchFamily="34" charset="0"/>
              </a:rPr>
              <a:t>los</a:t>
            </a:r>
            <a:r>
              <a:rPr lang="en-US" sz="2400" dirty="0">
                <a:cs typeface="Helvetica" panose="020B0604020202020204" pitchFamily="34" charset="0"/>
              </a:rPr>
              <a:t> </a:t>
            </a:r>
            <a:r>
              <a:rPr lang="en-US" sz="2400" dirty="0" err="1">
                <a:cs typeface="Helvetica" panose="020B0604020202020204" pitchFamily="34" charset="0"/>
              </a:rPr>
              <a:t>diferentes</a:t>
            </a:r>
            <a:r>
              <a:rPr lang="en-US" sz="2400" dirty="0">
                <a:cs typeface="Helvetica" panose="020B0604020202020204" pitchFamily="34" charset="0"/>
              </a:rPr>
              <a:t> </a:t>
            </a:r>
            <a:r>
              <a:rPr lang="en-US" sz="2400" dirty="0" err="1">
                <a:cs typeface="Helvetica" panose="020B0604020202020204" pitchFamily="34" charset="0"/>
              </a:rPr>
              <a:t>elementos</a:t>
            </a:r>
            <a:r>
              <a:rPr lang="en-US" sz="2400" dirty="0">
                <a:cs typeface="Helvetica" panose="020B0604020202020204" pitchFamily="34" charset="0"/>
              </a:rPr>
              <a:t> y el </a:t>
            </a:r>
            <a:r>
              <a:rPr lang="en-US" sz="2400" dirty="0" err="1">
                <a:cs typeface="Helvetica" panose="020B0604020202020204" pitchFamily="34" charset="0"/>
              </a:rPr>
              <a:t>contenedor</a:t>
            </a:r>
            <a:r>
              <a:rPr lang="en-US" sz="2400" dirty="0">
                <a:cs typeface="Helvetica" panose="020B0604020202020204" pitchFamily="34" charset="0"/>
              </a:rPr>
              <a:t>.</a:t>
            </a:r>
          </a:p>
          <a:p>
            <a:endParaRPr lang="en-US" sz="2400" dirty="0">
              <a:cs typeface="Helvetica" panose="020B0604020202020204" pitchFamily="34" charset="0"/>
            </a:endParaRPr>
          </a:p>
          <a:p>
            <a:r>
              <a:rPr lang="en-US" sz="2400" dirty="0">
                <a:cs typeface="Helvetica" panose="020B0604020202020204" pitchFamily="34" charset="0"/>
              </a:rPr>
              <a:t>Ideal </a:t>
            </a:r>
            <a:r>
              <a:rPr lang="en-US" sz="2400" dirty="0" err="1">
                <a:cs typeface="Helvetica" panose="020B0604020202020204" pitchFamily="34" charset="0"/>
              </a:rPr>
              <a:t>cuando</a:t>
            </a:r>
            <a:r>
              <a:rPr lang="en-US" sz="2400" dirty="0">
                <a:cs typeface="Helvetica" panose="020B0604020202020204" pitchFamily="34" charset="0"/>
              </a:rPr>
              <a:t> el </a:t>
            </a:r>
            <a:r>
              <a:rPr lang="en-US" sz="2400" dirty="0" err="1">
                <a:cs typeface="Helvetica" panose="020B0604020202020204" pitchFamily="34" charset="0"/>
              </a:rPr>
              <a:t>tamaño</a:t>
            </a:r>
            <a:r>
              <a:rPr lang="en-US" sz="2400" dirty="0">
                <a:cs typeface="Helvetica" panose="020B0604020202020204" pitchFamily="34" charset="0"/>
              </a:rPr>
              <a:t> o el </a:t>
            </a:r>
            <a:r>
              <a:rPr lang="en-US" sz="2400" dirty="0" err="1">
                <a:cs typeface="Helvetica" panose="020B0604020202020204" pitchFamily="34" charset="0"/>
              </a:rPr>
              <a:t>posicionamiento</a:t>
            </a:r>
            <a:r>
              <a:rPr lang="en-US" sz="2400" dirty="0">
                <a:cs typeface="Helvetica" panose="020B0604020202020204" pitchFamily="34" charset="0"/>
              </a:rPr>
              <a:t> </a:t>
            </a:r>
            <a:r>
              <a:rPr lang="en-US" sz="2400" dirty="0" err="1">
                <a:cs typeface="Helvetica" panose="020B0604020202020204" pitchFamily="34" charset="0"/>
              </a:rPr>
              <a:t>dbe</a:t>
            </a:r>
            <a:r>
              <a:rPr lang="en-US" sz="2400" dirty="0">
                <a:cs typeface="Helvetica" panose="020B0604020202020204" pitchFamily="34" charset="0"/>
              </a:rPr>
              <a:t> </a:t>
            </a:r>
            <a:r>
              <a:rPr lang="en-US" sz="2400" dirty="0" err="1">
                <a:cs typeface="Helvetica" panose="020B0604020202020204" pitchFamily="34" charset="0"/>
              </a:rPr>
              <a:t>ser</a:t>
            </a:r>
            <a:r>
              <a:rPr lang="en-US" sz="2400" dirty="0">
                <a:cs typeface="Helvetica" panose="020B0604020202020204" pitchFamily="34" charset="0"/>
              </a:rPr>
              <a:t> </a:t>
            </a:r>
            <a:r>
              <a:rPr lang="en-US" sz="2400" dirty="0" err="1">
                <a:cs typeface="Helvetica" panose="020B0604020202020204" pitchFamily="34" charset="0"/>
              </a:rPr>
              <a:t>dinámico</a:t>
            </a:r>
            <a:r>
              <a:rPr lang="en-US" sz="2400" dirty="0">
                <a:cs typeface="Helvetica" panose="020B0604020202020204" pitchFamily="34" charset="0"/>
              </a:rPr>
              <a:t> y </a:t>
            </a:r>
            <a:r>
              <a:rPr lang="en-US" sz="2400" dirty="0" err="1">
                <a:cs typeface="Helvetica" panose="020B0604020202020204" pitchFamily="34" charset="0"/>
              </a:rPr>
              <a:t>adaptarse</a:t>
            </a:r>
            <a:r>
              <a:rPr lang="en-US" sz="2400" dirty="0">
                <a:cs typeface="Helvetica" panose="020B0604020202020204" pitchFamily="34" charset="0"/>
              </a:rPr>
              <a:t> a </a:t>
            </a:r>
            <a:r>
              <a:rPr lang="en-US" sz="2400" dirty="0" err="1">
                <a:cs typeface="Helvetica" panose="020B0604020202020204" pitchFamily="34" charset="0"/>
              </a:rPr>
              <a:t>diferentes</a:t>
            </a:r>
            <a:r>
              <a:rPr lang="en-US" sz="2400" dirty="0">
                <a:cs typeface="Helvetica" panose="020B0604020202020204" pitchFamily="34" charset="0"/>
              </a:rPr>
              <a:t> </a:t>
            </a:r>
            <a:r>
              <a:rPr lang="en-US" sz="2400" dirty="0" err="1">
                <a:cs typeface="Helvetica" panose="020B0604020202020204" pitchFamily="34" charset="0"/>
              </a:rPr>
              <a:t>condiciones</a:t>
            </a:r>
            <a:r>
              <a:rPr lang="en-US" sz="2400" dirty="0">
                <a:cs typeface="Helvetica" panose="020B0604020202020204" pitchFamily="34" charset="0"/>
              </a:rPr>
              <a:t>.</a:t>
            </a:r>
          </a:p>
          <a:p>
            <a:endParaRPr lang="en-US" sz="2400" dirty="0">
              <a:cs typeface="Helvetica" panose="020B0604020202020204" pitchFamily="34" charset="0"/>
            </a:endParaRPr>
          </a:p>
          <a:p>
            <a:r>
              <a:rPr lang="en-US" sz="2400" b="1" dirty="0" err="1">
                <a:cs typeface="Helvetica" panose="020B0604020202020204" pitchFamily="34" charset="0"/>
              </a:rPr>
              <a:t>Rendimiento</a:t>
            </a:r>
            <a:r>
              <a:rPr lang="en-US" sz="2400" b="1" dirty="0">
                <a:cs typeface="Helvetica" panose="020B0604020202020204" pitchFamily="34" charset="0"/>
              </a:rPr>
              <a:t> bajo. </a:t>
            </a:r>
            <a:r>
              <a:rPr lang="en-US" sz="2400" dirty="0">
                <a:cs typeface="Helvetica" panose="020B0604020202020204" pitchFamily="34" charset="0"/>
              </a:rPr>
              <a:t>Alto consume de CPU.</a:t>
            </a:r>
          </a:p>
        </p:txBody>
      </p:sp>
    </p:spTree>
    <p:extLst>
      <p:ext uri="{BB962C8B-B14F-4D97-AF65-F5344CB8AC3E}">
        <p14:creationId xmlns:p14="http://schemas.microsoft.com/office/powerpoint/2010/main" val="42919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Layouts</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50"/>
          </a:xfrm>
        </p:spPr>
        <p:txBody>
          <a:bodyPr>
            <a:normAutofit lnSpcReduction="10000"/>
          </a:bodyPr>
          <a:lstStyle/>
          <a:p>
            <a:pPr marL="6477" marR="2591">
              <a:lnSpc>
                <a:spcPts val="863"/>
              </a:lnSpc>
            </a:pPr>
            <a:r>
              <a:rPr lang="en-US" sz="800" spc="-5" dirty="0" err="1">
                <a:cs typeface="Segoe UI Light"/>
              </a:rPr>
              <a:t>Detalles</a:t>
            </a:r>
            <a:r>
              <a:rPr lang="en-US" sz="800" spc="-5" dirty="0">
                <a:cs typeface="Segoe UI Light"/>
              </a:rPr>
              <a:t>:</a:t>
            </a:r>
            <a:endParaRPr lang="es-ES" sz="700" dirty="0"/>
          </a:p>
          <a:p>
            <a:pPr marL="171450" indent="-171450">
              <a:buFont typeface="Arial" panose="020B0604020202020204" pitchFamily="34" charset="0"/>
              <a:buChar char="•"/>
            </a:pPr>
            <a:r>
              <a:rPr lang="es-ES" sz="700" dirty="0"/>
              <a:t>No uses un </a:t>
            </a:r>
            <a:r>
              <a:rPr lang="es-ES" sz="700" dirty="0" err="1"/>
              <a:t>StackLayout</a:t>
            </a:r>
            <a:r>
              <a:rPr lang="es-ES" sz="700" dirty="0"/>
              <a:t> para un único hijo.</a:t>
            </a:r>
          </a:p>
          <a:p>
            <a:pPr marL="171450" indent="-171450">
              <a:buFont typeface="Arial" panose="020B0604020202020204" pitchFamily="34" charset="0"/>
              <a:buChar char="•"/>
            </a:pPr>
            <a:r>
              <a:rPr lang="es-ES" sz="700" dirty="0"/>
              <a:t>No uses un </a:t>
            </a:r>
            <a:r>
              <a:rPr lang="es-ES" sz="700" dirty="0" err="1"/>
              <a:t>Grid</a:t>
            </a:r>
            <a:r>
              <a:rPr lang="es-ES" sz="700" dirty="0"/>
              <a:t> cuando el </a:t>
            </a:r>
            <a:r>
              <a:rPr lang="es-ES" sz="700" dirty="0" err="1"/>
              <a:t>StackLayout</a:t>
            </a:r>
            <a:r>
              <a:rPr lang="es-ES" sz="700" dirty="0"/>
              <a:t> hace el trabajo.</a:t>
            </a:r>
          </a:p>
          <a:p>
            <a:pPr marL="171450" indent="-171450">
              <a:buFont typeface="Arial" panose="020B0604020202020204" pitchFamily="34" charset="0"/>
              <a:buChar char="•"/>
            </a:pPr>
            <a:r>
              <a:rPr lang="es-ES" sz="700" dirty="0"/>
              <a:t>No uses varios </a:t>
            </a:r>
            <a:r>
              <a:rPr lang="es-ES" sz="700" dirty="0" err="1"/>
              <a:t>StackLayout</a:t>
            </a:r>
            <a:r>
              <a:rPr lang="es-ES" sz="700" dirty="0"/>
              <a:t> cuando un </a:t>
            </a:r>
            <a:r>
              <a:rPr lang="es-ES" sz="700" dirty="0" err="1"/>
              <a:t>Grid</a:t>
            </a:r>
            <a:r>
              <a:rPr lang="es-ES" sz="700" dirty="0"/>
              <a:t> cumple.</a:t>
            </a:r>
          </a:p>
          <a:p>
            <a:pPr marL="171450" indent="-171450">
              <a:buFont typeface="Arial" panose="020B0604020202020204" pitchFamily="34" charset="0"/>
              <a:buChar char="•"/>
            </a:pPr>
            <a:r>
              <a:rPr lang="es-ES" sz="700" dirty="0" err="1"/>
              <a:t>RelativeLayout</a:t>
            </a:r>
            <a:r>
              <a:rPr lang="es-ES" sz="700" dirty="0"/>
              <a:t> tiene el peor rendimiento. Alto consumo de CPU.</a:t>
            </a:r>
          </a:p>
          <a:p>
            <a:pPr marL="171450" indent="-171450">
              <a:buFont typeface="Arial" panose="020B0604020202020204" pitchFamily="34" charset="0"/>
              <a:buChar char="•"/>
            </a:pPr>
            <a:r>
              <a:rPr lang="es-ES" sz="700" dirty="0" err="1"/>
              <a:t>FlexLayout</a:t>
            </a:r>
            <a:r>
              <a:rPr lang="es-ES" sz="700" dirty="0"/>
              <a:t>, no es el vencedor en cuanto a rendimiento aunque dada su flexibilidad y rendimiento es una opción altamente recomendada.</a:t>
            </a:r>
          </a:p>
          <a:p>
            <a:pPr marL="171450" indent="-171450">
              <a:buFont typeface="Arial" panose="020B0604020202020204" pitchFamily="34" charset="0"/>
              <a:buChar char="•"/>
            </a:pPr>
            <a:r>
              <a:rPr lang="es-ES" sz="700" dirty="0"/>
              <a:t>En caso de posicionar pudiendo usar posiciones absolutas, </a:t>
            </a:r>
            <a:r>
              <a:rPr lang="es-ES" sz="700" dirty="0" err="1"/>
              <a:t>AbsoluteLayout</a:t>
            </a:r>
            <a:r>
              <a:rPr lang="es-ES" sz="700" dirty="0"/>
              <a:t> no tiene rival.</a:t>
            </a:r>
          </a:p>
        </p:txBody>
      </p:sp>
      <p:pic>
        <p:nvPicPr>
          <p:cNvPr id="4" name="Imagen 3" descr="Imagen que contiene captura de pantalla, texto&#10;&#10;Descripción generada automáticamente">
            <a:extLst>
              <a:ext uri="{FF2B5EF4-FFF2-40B4-BE49-F238E27FC236}">
                <a16:creationId xmlns:a16="http://schemas.microsoft.com/office/drawing/2014/main" id="{1E76B119-87C7-4B8C-8490-32A33152C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62467" cy="3001141"/>
          </a:xfrm>
          <a:prstGeom prst="rect">
            <a:avLst/>
          </a:prstGeom>
        </p:spPr>
      </p:pic>
    </p:spTree>
    <p:extLst>
      <p:ext uri="{BB962C8B-B14F-4D97-AF65-F5344CB8AC3E}">
        <p14:creationId xmlns:p14="http://schemas.microsoft.com/office/powerpoint/2010/main" val="104668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CollectionView</a:t>
            </a:r>
            <a:endParaRPr lang="en-US" sz="6471" spc="-75" dirty="0">
              <a:solidFill>
                <a:srgbClr val="FFFFFF"/>
              </a:solidFill>
              <a:cs typeface="Segoe UI Light" panose="020B0502040204020203" pitchFamily="34" charset="0"/>
            </a:endParaRPr>
          </a:p>
          <a:p>
            <a:pPr algn="ctr" defTabSz="685714">
              <a:defRPr/>
            </a:pPr>
            <a:r>
              <a:rPr lang="en-US" sz="1800" spc="-75" dirty="0" err="1">
                <a:solidFill>
                  <a:srgbClr val="FFFFFF"/>
                </a:solidFill>
                <a:cs typeface="Segoe UI Light" panose="020B0502040204020203" pitchFamily="34" charset="0"/>
              </a:rPr>
              <a:t>Llega</a:t>
            </a:r>
            <a:r>
              <a:rPr lang="en-US" sz="1800" spc="-75" dirty="0">
                <a:solidFill>
                  <a:srgbClr val="FFFFFF"/>
                </a:solidFill>
                <a:cs typeface="Segoe UI Light" panose="020B0502040204020203" pitchFamily="34" charset="0"/>
              </a:rPr>
              <a:t> el </a:t>
            </a:r>
            <a:r>
              <a:rPr lang="en-US" sz="1800" spc="-75" dirty="0" err="1">
                <a:solidFill>
                  <a:srgbClr val="FFFFFF"/>
                </a:solidFill>
                <a:cs typeface="Segoe UI Light" panose="020B0502040204020203" pitchFamily="34" charset="0"/>
              </a:rPr>
              <a:t>momento</a:t>
            </a:r>
            <a:r>
              <a:rPr lang="en-US" sz="1800" spc="-75" dirty="0">
                <a:solidFill>
                  <a:srgbClr val="FFFFFF"/>
                </a:solidFill>
                <a:cs typeface="Segoe UI Light" panose="020B0502040204020203" pitchFamily="34" charset="0"/>
              </a:rPr>
              <a:t> de </a:t>
            </a:r>
            <a:r>
              <a:rPr lang="en-US" sz="1800" spc="-75" dirty="0" err="1">
                <a:solidFill>
                  <a:srgbClr val="FFFFFF"/>
                </a:solidFill>
                <a:cs typeface="Segoe UI Light" panose="020B0502040204020203" pitchFamily="34" charset="0"/>
              </a:rPr>
              <a:t>ver</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listados</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2707789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ListView</a:t>
            </a:r>
            <a:endParaRPr lang="en-US" sz="2700" b="1" dirty="0">
              <a:latin typeface="Calibri (Cuerpo)"/>
            </a:endParaRPr>
          </a:p>
        </p:txBody>
      </p:sp>
      <p:sp>
        <p:nvSpPr>
          <p:cNvPr id="3" name="TextBox 2"/>
          <p:cNvSpPr txBox="1"/>
          <p:nvPr/>
        </p:nvSpPr>
        <p:spPr>
          <a:xfrm>
            <a:off x="628907" y="1019270"/>
            <a:ext cx="8314619" cy="3600986"/>
          </a:xfrm>
          <a:prstGeom prst="rect">
            <a:avLst/>
          </a:prstGeom>
          <a:noFill/>
        </p:spPr>
        <p:txBody>
          <a:bodyPr wrap="square" rtlCol="0">
            <a:spAutoFit/>
          </a:bodyPr>
          <a:lstStyle/>
          <a:p>
            <a:pPr marL="214302" indent="-214302">
              <a:buFont typeface="Arial" panose="020B0604020202020204" pitchFamily="34" charset="0"/>
              <a:buChar char="•"/>
            </a:pPr>
            <a:r>
              <a:rPr lang="en-US" sz="2400" dirty="0">
                <a:cs typeface="Helvetica" panose="020B0604020202020204" pitchFamily="34" charset="0"/>
              </a:rPr>
              <a:t>Salto </a:t>
            </a:r>
            <a:r>
              <a:rPr lang="en-US" sz="2400" dirty="0" err="1">
                <a:cs typeface="Helvetica" panose="020B0604020202020204" pitchFamily="34" charset="0"/>
              </a:rPr>
              <a:t>cualitativo</a:t>
            </a:r>
            <a:r>
              <a:rPr lang="en-US" sz="2400" dirty="0">
                <a:cs typeface="Helvetica" panose="020B0604020202020204" pitchFamily="34" charset="0"/>
              </a:rPr>
              <a:t> con Xamarin.Forms 2.0 </a:t>
            </a:r>
            <a:r>
              <a:rPr lang="en-US" sz="2400" dirty="0" err="1">
                <a:cs typeface="Helvetica" panose="020B0604020202020204" pitchFamily="34" charset="0"/>
              </a:rPr>
              <a:t>donde</a:t>
            </a:r>
            <a:r>
              <a:rPr lang="en-US" sz="2400" dirty="0">
                <a:cs typeface="Helvetica" panose="020B0604020202020204" pitchFamily="34" charset="0"/>
              </a:rPr>
              <a:t> se </a:t>
            </a:r>
            <a:r>
              <a:rPr lang="en-US" sz="2400" dirty="0" err="1">
                <a:cs typeface="Helvetica" panose="020B0604020202020204" pitchFamily="34" charset="0"/>
              </a:rPr>
              <a:t>añadieron</a:t>
            </a:r>
            <a:r>
              <a:rPr lang="en-US" sz="2400" dirty="0">
                <a:cs typeface="Helvetica" panose="020B0604020202020204" pitchFamily="34" charset="0"/>
              </a:rPr>
              <a:t> </a:t>
            </a:r>
            <a:r>
              <a:rPr lang="en-US" sz="2400" dirty="0" err="1">
                <a:cs typeface="Helvetica" panose="020B0604020202020204" pitchFamily="34" charset="0"/>
              </a:rPr>
              <a:t>opciones</a:t>
            </a:r>
            <a:r>
              <a:rPr lang="en-US" sz="2400" dirty="0">
                <a:cs typeface="Helvetica" panose="020B0604020202020204" pitchFamily="34" charset="0"/>
              </a:rPr>
              <a:t> </a:t>
            </a:r>
            <a:r>
              <a:rPr lang="en-US" sz="2400" dirty="0" err="1">
                <a:cs typeface="Helvetica" panose="020B0604020202020204" pitchFamily="34" charset="0"/>
              </a:rPr>
              <a:t>como</a:t>
            </a:r>
            <a:r>
              <a:rPr lang="en-US" sz="2400" dirty="0">
                <a:cs typeface="Helvetica" panose="020B0604020202020204" pitchFamily="34" charset="0"/>
              </a:rPr>
              <a:t> la </a:t>
            </a:r>
            <a:r>
              <a:rPr lang="en-US" sz="2400" b="1" dirty="0" err="1">
                <a:cs typeface="Helvetica" panose="020B0604020202020204" pitchFamily="34" charset="0"/>
              </a:rPr>
              <a:t>reutilización</a:t>
            </a:r>
            <a:r>
              <a:rPr lang="en-US" sz="2400" b="1" dirty="0">
                <a:cs typeface="Helvetica" panose="020B0604020202020204" pitchFamily="34" charset="0"/>
              </a:rPr>
              <a:t> de </a:t>
            </a:r>
            <a:r>
              <a:rPr lang="en-US" sz="2400" b="1" dirty="0" err="1">
                <a:cs typeface="Helvetica" panose="020B0604020202020204" pitchFamily="34" charset="0"/>
              </a:rPr>
              <a:t>celdas</a:t>
            </a:r>
            <a:r>
              <a:rPr lang="en-US" sz="2400" dirty="0">
                <a:cs typeface="Helvetica" panose="020B0604020202020204" pitchFamily="34" charset="0"/>
              </a:rPr>
              <a:t>.</a:t>
            </a:r>
          </a:p>
          <a:p>
            <a:pPr marL="214302" indent="-214302">
              <a:buFont typeface="Arial" panose="020B0604020202020204" pitchFamily="34" charset="0"/>
              <a:buChar char="•"/>
            </a:pPr>
            <a:endParaRPr lang="en-US" sz="2400" dirty="0">
              <a:cs typeface="Helvetica" panose="020B0604020202020204" pitchFamily="34" charset="0"/>
            </a:endParaRPr>
          </a:p>
          <a:p>
            <a:pPr marL="214302" indent="-214302">
              <a:buFont typeface="Arial" panose="020B0604020202020204" pitchFamily="34" charset="0"/>
              <a:buChar char="•"/>
            </a:pPr>
            <a:endParaRPr lang="en-US" sz="2400" dirty="0">
              <a:cs typeface="Helvetica" panose="020B0604020202020204" pitchFamily="34" charset="0"/>
            </a:endParaRPr>
          </a:p>
          <a:p>
            <a:pPr marL="214302" indent="-214302">
              <a:buFont typeface="Arial" panose="020B0604020202020204" pitchFamily="34" charset="0"/>
              <a:buChar char="•"/>
            </a:pPr>
            <a:endParaRPr lang="en-US" sz="2400" dirty="0">
              <a:cs typeface="Helvetica" panose="020B0604020202020204" pitchFamily="34" charset="0"/>
            </a:endParaRPr>
          </a:p>
          <a:p>
            <a:pPr marL="214302" indent="-214302">
              <a:buFont typeface="Arial" panose="020B0604020202020204" pitchFamily="34" charset="0"/>
              <a:buChar char="•"/>
            </a:pPr>
            <a:r>
              <a:rPr lang="en-US" sz="2400" dirty="0">
                <a:cs typeface="Helvetica" panose="020B0604020202020204" pitchFamily="34" charset="0"/>
              </a:rPr>
              <a:t>La </a:t>
            </a:r>
            <a:r>
              <a:rPr lang="en-US" sz="2400" dirty="0" err="1">
                <a:cs typeface="Helvetica" panose="020B0604020202020204" pitchFamily="34" charset="0"/>
              </a:rPr>
              <a:t>reutilización</a:t>
            </a:r>
            <a:r>
              <a:rPr lang="en-US" sz="2400" dirty="0">
                <a:cs typeface="Helvetica" panose="020B0604020202020204" pitchFamily="34" charset="0"/>
              </a:rPr>
              <a:t> de </a:t>
            </a:r>
            <a:r>
              <a:rPr lang="en-US" sz="2400" dirty="0" err="1">
                <a:cs typeface="Helvetica" panose="020B0604020202020204" pitchFamily="34" charset="0"/>
              </a:rPr>
              <a:t>celdas</a:t>
            </a:r>
            <a:r>
              <a:rPr lang="en-US" sz="2400" dirty="0">
                <a:cs typeface="Helvetica" panose="020B0604020202020204" pitchFamily="34" charset="0"/>
              </a:rPr>
              <a:t> </a:t>
            </a:r>
            <a:r>
              <a:rPr lang="en-US" sz="2400" dirty="0" err="1">
                <a:cs typeface="Helvetica" panose="020B0604020202020204" pitchFamily="34" charset="0"/>
              </a:rPr>
              <a:t>viene</a:t>
            </a:r>
            <a:r>
              <a:rPr lang="en-US" sz="2400" dirty="0">
                <a:cs typeface="Helvetica" panose="020B0604020202020204" pitchFamily="34" charset="0"/>
              </a:rPr>
              <a:t> </a:t>
            </a:r>
            <a:r>
              <a:rPr lang="en-US" sz="2400" dirty="0" err="1">
                <a:cs typeface="Helvetica" panose="020B0604020202020204" pitchFamily="34" charset="0"/>
              </a:rPr>
              <a:t>definida</a:t>
            </a:r>
            <a:r>
              <a:rPr lang="en-US" sz="2400" dirty="0">
                <a:cs typeface="Helvetica" panose="020B0604020202020204" pitchFamily="34" charset="0"/>
              </a:rPr>
              <a:t> </a:t>
            </a:r>
            <a:r>
              <a:rPr lang="en-US" sz="2400" dirty="0" err="1">
                <a:cs typeface="Helvetica" panose="020B0604020202020204" pitchFamily="34" charset="0"/>
              </a:rPr>
              <a:t>por</a:t>
            </a:r>
            <a:r>
              <a:rPr lang="en-US" sz="2400" dirty="0">
                <a:cs typeface="Helvetica" panose="020B0604020202020204" pitchFamily="34" charset="0"/>
              </a:rPr>
              <a:t> la </a:t>
            </a:r>
            <a:r>
              <a:rPr lang="en-US" sz="2400" dirty="0" err="1">
                <a:cs typeface="Helvetica" panose="020B0604020202020204" pitchFamily="34" charset="0"/>
              </a:rPr>
              <a:t>propiedad</a:t>
            </a:r>
            <a:r>
              <a:rPr lang="en-US" sz="2400" dirty="0">
                <a:cs typeface="Helvetica" panose="020B0604020202020204" pitchFamily="34" charset="0"/>
              </a:rPr>
              <a:t> </a:t>
            </a:r>
            <a:r>
              <a:rPr lang="en-US" sz="2400" b="1" dirty="0" err="1">
                <a:cs typeface="Helvetica" panose="020B0604020202020204" pitchFamily="34" charset="0"/>
              </a:rPr>
              <a:t>ListViewCachingStrategy</a:t>
            </a:r>
            <a:r>
              <a:rPr lang="en-US" sz="2400" dirty="0">
                <a:cs typeface="Helvetica" panose="020B0604020202020204" pitchFamily="34" charset="0"/>
              </a:rPr>
              <a:t> que </a:t>
            </a:r>
            <a:r>
              <a:rPr lang="en-US" sz="2400" dirty="0" err="1">
                <a:cs typeface="Helvetica" panose="020B0604020202020204" pitchFamily="34" charset="0"/>
              </a:rPr>
              <a:t>cuenta</a:t>
            </a:r>
            <a:r>
              <a:rPr lang="en-US" sz="2400" dirty="0">
                <a:cs typeface="Helvetica" panose="020B0604020202020204" pitchFamily="34" charset="0"/>
              </a:rPr>
              <a:t> con dos </a:t>
            </a:r>
            <a:r>
              <a:rPr lang="en-US" sz="2400" dirty="0" err="1">
                <a:cs typeface="Helvetica" panose="020B0604020202020204" pitchFamily="34" charset="0"/>
              </a:rPr>
              <a:t>posibles</a:t>
            </a:r>
            <a:r>
              <a:rPr lang="en-US" sz="2400" dirty="0">
                <a:cs typeface="Helvetica" panose="020B0604020202020204" pitchFamily="34" charset="0"/>
              </a:rPr>
              <a:t> </a:t>
            </a:r>
            <a:r>
              <a:rPr lang="en-US" sz="2400" dirty="0" err="1">
                <a:cs typeface="Helvetica" panose="020B0604020202020204" pitchFamily="34" charset="0"/>
              </a:rPr>
              <a:t>valores</a:t>
            </a:r>
            <a:r>
              <a:rPr lang="en-US" sz="2400" dirty="0">
                <a:cs typeface="Helvetica" panose="020B0604020202020204" pitchFamily="34" charset="0"/>
              </a:rPr>
              <a:t>:</a:t>
            </a:r>
          </a:p>
          <a:p>
            <a:pPr marL="557185" lvl="1" indent="-214302">
              <a:buFont typeface="Arial" panose="020B0604020202020204" pitchFamily="34" charset="0"/>
              <a:buChar char="•"/>
            </a:pPr>
            <a:r>
              <a:rPr lang="en-US" sz="1600" b="1" dirty="0" err="1">
                <a:cs typeface="Helvetica" panose="020B0604020202020204" pitchFamily="34" charset="0"/>
              </a:rPr>
              <a:t>RecycleElement</a:t>
            </a:r>
            <a:endParaRPr lang="en-US" sz="1600" b="1" dirty="0">
              <a:cs typeface="Helvetica" panose="020B0604020202020204" pitchFamily="34" charset="0"/>
            </a:endParaRPr>
          </a:p>
          <a:p>
            <a:pPr marL="557185" lvl="1" indent="-214302">
              <a:buFont typeface="Arial" panose="020B0604020202020204" pitchFamily="34" charset="0"/>
              <a:buChar char="•"/>
            </a:pPr>
            <a:r>
              <a:rPr lang="en-US" sz="1600" b="1" dirty="0" err="1">
                <a:cs typeface="Helvetica" panose="020B0604020202020204" pitchFamily="34" charset="0"/>
              </a:rPr>
              <a:t>RetainElement</a:t>
            </a:r>
            <a:endParaRPr lang="en-US" sz="1600" b="1" dirty="0">
              <a:cs typeface="Helvetica" panose="020B0604020202020204" pitchFamily="34" charset="0"/>
            </a:endParaRPr>
          </a:p>
        </p:txBody>
      </p:sp>
      <p:sp>
        <p:nvSpPr>
          <p:cNvPr id="4" name="Rettangolo 2"/>
          <p:cNvSpPr/>
          <p:nvPr/>
        </p:nvSpPr>
        <p:spPr>
          <a:xfrm>
            <a:off x="837844" y="2185834"/>
            <a:ext cx="8014966" cy="369332"/>
          </a:xfrm>
          <a:prstGeom prst="rect">
            <a:avLst/>
          </a:prstGeom>
        </p:spPr>
        <p:txBody>
          <a:bodyPr wrap="square">
            <a:spAutoFit/>
          </a:bodyPr>
          <a:lstStyle/>
          <a:p>
            <a:r>
              <a:rPr lang="it-IT" sz="1800" dirty="0">
                <a:solidFill>
                  <a:srgbClr val="0000FF"/>
                </a:solidFill>
                <a:latin typeface="Consolas" panose="020B0609020204030204" pitchFamily="49" charset="0"/>
              </a:rPr>
              <a:t>&lt;</a:t>
            </a:r>
            <a:r>
              <a:rPr lang="it-IT" sz="1800" dirty="0">
                <a:solidFill>
                  <a:srgbClr val="A31515"/>
                </a:solidFill>
                <a:latin typeface="Consolas" panose="020B0609020204030204" pitchFamily="49" charset="0"/>
              </a:rPr>
              <a:t>ListView</a:t>
            </a:r>
            <a:r>
              <a:rPr lang="it-IT" sz="1800" dirty="0">
                <a:solidFill>
                  <a:srgbClr val="FF0000"/>
                </a:solidFill>
                <a:latin typeface="Consolas" panose="020B0609020204030204" pitchFamily="49" charset="0"/>
              </a:rPr>
              <a:t> CachingStrategy</a:t>
            </a:r>
            <a:r>
              <a:rPr lang="it-IT" sz="1800" dirty="0">
                <a:solidFill>
                  <a:srgbClr val="0000FF"/>
                </a:solidFill>
                <a:latin typeface="Consolas" panose="020B0609020204030204" pitchFamily="49" charset="0"/>
              </a:rPr>
              <a:t>="RecycleElement"/&gt;</a:t>
            </a:r>
            <a:endParaRPr lang="it-IT" sz="1800" dirty="0"/>
          </a:p>
        </p:txBody>
      </p:sp>
      <p:sp>
        <p:nvSpPr>
          <p:cNvPr id="5" name="object 5"/>
          <p:cNvSpPr/>
          <p:nvPr/>
        </p:nvSpPr>
        <p:spPr>
          <a:xfrm>
            <a:off x="842119" y="2127194"/>
            <a:ext cx="8183469" cy="50741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Tree>
    <p:extLst>
      <p:ext uri="{BB962C8B-B14F-4D97-AF65-F5344CB8AC3E}">
        <p14:creationId xmlns:p14="http://schemas.microsoft.com/office/powerpoint/2010/main" val="39839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a:xfrm>
            <a:off x="1289108" y="259928"/>
            <a:ext cx="6962472" cy="994172"/>
          </a:xfrm>
        </p:spPr>
        <p:txBody>
          <a:bodyPr/>
          <a:lstStyle/>
          <a:p>
            <a:r>
              <a:rPr lang="es-ES" dirty="0"/>
              <a:t>¿Qué vamos a ver?</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a:xfrm>
            <a:off x="1289561" y="1126057"/>
            <a:ext cx="6962019" cy="3757515"/>
          </a:xfrm>
        </p:spPr>
        <p:txBody>
          <a:bodyPr>
            <a:noAutofit/>
          </a:bodyPr>
          <a:lstStyle/>
          <a:p>
            <a:pPr marL="167631" indent="-161155">
              <a:lnSpc>
                <a:spcPct val="100000"/>
              </a:lnSpc>
              <a:spcAft>
                <a:spcPts val="1000"/>
              </a:spcAft>
              <a:buAutoNum type="arabicPeriod"/>
              <a:tabLst>
                <a:tab pos="239631" algn="l"/>
                <a:tab pos="239955" algn="l"/>
              </a:tabLst>
            </a:pPr>
            <a:r>
              <a:rPr lang="it-IT" sz="1400" dirty="0">
                <a:cs typeface="Segoe UI Light"/>
              </a:rPr>
              <a:t>XAMLC</a:t>
            </a:r>
          </a:p>
          <a:p>
            <a:pPr marL="167631" indent="-161155">
              <a:lnSpc>
                <a:spcPct val="100000"/>
              </a:lnSpc>
              <a:spcAft>
                <a:spcPts val="1000"/>
              </a:spcAft>
              <a:buFont typeface="Arial" pitchFamily="34" charset="0"/>
              <a:buAutoNum type="arabicPeriod"/>
              <a:tabLst>
                <a:tab pos="239631" algn="l"/>
                <a:tab pos="239955" algn="l"/>
              </a:tabLst>
            </a:pPr>
            <a:r>
              <a:rPr lang="it-IT" sz="1400" dirty="0">
                <a:cs typeface="Segoe UI Light"/>
              </a:rPr>
              <a:t>Bindings</a:t>
            </a:r>
          </a:p>
          <a:p>
            <a:pPr marL="167631" indent="-161155">
              <a:lnSpc>
                <a:spcPct val="100000"/>
              </a:lnSpc>
              <a:spcAft>
                <a:spcPts val="1000"/>
              </a:spcAft>
              <a:buAutoNum type="arabicPeriod"/>
              <a:tabLst>
                <a:tab pos="239631" algn="l"/>
                <a:tab pos="239955" algn="l"/>
              </a:tabLst>
            </a:pPr>
            <a:r>
              <a:rPr lang="it-IT" sz="1400" dirty="0">
                <a:cs typeface="Segoe UI Light"/>
              </a:rPr>
              <a:t>Fast Renderers</a:t>
            </a:r>
          </a:p>
          <a:p>
            <a:pPr marL="167631" indent="-161155">
              <a:lnSpc>
                <a:spcPct val="100000"/>
              </a:lnSpc>
              <a:spcAft>
                <a:spcPts val="1000"/>
              </a:spcAft>
              <a:buAutoNum type="arabicPeriod"/>
              <a:tabLst>
                <a:tab pos="239631" algn="l"/>
                <a:tab pos="239955" algn="l"/>
              </a:tabLst>
            </a:pPr>
            <a:r>
              <a:rPr lang="it-IT" sz="1400" dirty="0">
                <a:cs typeface="Segoe UI Light"/>
              </a:rPr>
              <a:t>Images</a:t>
            </a:r>
          </a:p>
          <a:p>
            <a:pPr marL="167631" indent="-161155">
              <a:lnSpc>
                <a:spcPct val="100000"/>
              </a:lnSpc>
              <a:spcAft>
                <a:spcPts val="1000"/>
              </a:spcAft>
              <a:buAutoNum type="arabicPeriod"/>
              <a:tabLst>
                <a:tab pos="239631" algn="l"/>
                <a:tab pos="239955" algn="l"/>
              </a:tabLst>
            </a:pPr>
            <a:r>
              <a:rPr lang="it-IT" sz="1400" dirty="0">
                <a:cs typeface="Segoe UI Light"/>
              </a:rPr>
              <a:t>Layouts</a:t>
            </a:r>
          </a:p>
          <a:p>
            <a:pPr marL="167631" indent="-161155">
              <a:lnSpc>
                <a:spcPct val="100000"/>
              </a:lnSpc>
              <a:spcAft>
                <a:spcPts val="1000"/>
              </a:spcAft>
              <a:buAutoNum type="arabicPeriod"/>
              <a:tabLst>
                <a:tab pos="239631" algn="l"/>
                <a:tab pos="239955" algn="l"/>
              </a:tabLst>
            </a:pPr>
            <a:r>
              <a:rPr lang="it-IT" sz="1400" dirty="0">
                <a:cs typeface="Segoe UI Light"/>
              </a:rPr>
              <a:t>CollectionView (y ListView)</a:t>
            </a:r>
          </a:p>
          <a:p>
            <a:pPr marL="167631" indent="-161155">
              <a:lnSpc>
                <a:spcPct val="100000"/>
              </a:lnSpc>
              <a:spcAft>
                <a:spcPts val="1000"/>
              </a:spcAft>
              <a:buAutoNum type="arabicPeriod"/>
              <a:tabLst>
                <a:tab pos="239631" algn="l"/>
                <a:tab pos="239955" algn="l"/>
              </a:tabLst>
            </a:pPr>
            <a:r>
              <a:rPr lang="it-IT" sz="1400" dirty="0">
                <a:cs typeface="Segoe UI Light"/>
              </a:rPr>
              <a:t>Visual</a:t>
            </a:r>
          </a:p>
          <a:p>
            <a:pPr marL="167631" indent="-161155">
              <a:lnSpc>
                <a:spcPct val="100000"/>
              </a:lnSpc>
              <a:spcAft>
                <a:spcPts val="1000"/>
              </a:spcAft>
              <a:buAutoNum type="arabicPeriod"/>
              <a:tabLst>
                <a:tab pos="239631" algn="l"/>
                <a:tab pos="239955" algn="l"/>
              </a:tabLst>
            </a:pPr>
            <a:r>
              <a:rPr lang="it-IT" sz="1400" dirty="0">
                <a:cs typeface="Segoe UI Light"/>
              </a:rPr>
              <a:t>Shell</a:t>
            </a:r>
          </a:p>
          <a:p>
            <a:pPr marL="167631" indent="-161155">
              <a:lnSpc>
                <a:spcPct val="100000"/>
              </a:lnSpc>
              <a:spcAft>
                <a:spcPts val="1000"/>
              </a:spcAft>
              <a:buAutoNum type="arabicPeriod"/>
              <a:tabLst>
                <a:tab pos="239631" algn="l"/>
                <a:tab pos="239955" algn="l"/>
              </a:tabLst>
            </a:pPr>
            <a:r>
              <a:rPr lang="it-IT" sz="1400" dirty="0">
                <a:cs typeface="Segoe UI Light"/>
              </a:rPr>
              <a:t>Startup</a:t>
            </a:r>
          </a:p>
          <a:p>
            <a:pPr marL="167631" indent="-161155">
              <a:lnSpc>
                <a:spcPct val="100000"/>
              </a:lnSpc>
              <a:spcAft>
                <a:spcPts val="1000"/>
              </a:spcAft>
              <a:buAutoNum type="arabicPeriod"/>
              <a:tabLst>
                <a:tab pos="239631" algn="l"/>
                <a:tab pos="239955" algn="l"/>
              </a:tabLst>
            </a:pPr>
            <a:r>
              <a:rPr lang="it-IT" sz="1400" dirty="0">
                <a:cs typeface="Segoe UI Light"/>
              </a:rPr>
              <a:t>Peticiones Http</a:t>
            </a:r>
          </a:p>
          <a:p>
            <a:pPr marL="167631" indent="-161155">
              <a:lnSpc>
                <a:spcPct val="100000"/>
              </a:lnSpc>
              <a:spcAft>
                <a:spcPts val="1000"/>
              </a:spcAft>
              <a:buAutoNum type="arabicPeriod"/>
              <a:tabLst>
                <a:tab pos="239631" algn="l"/>
                <a:tab pos="239955" algn="l"/>
              </a:tabLst>
            </a:pPr>
            <a:r>
              <a:rPr lang="it-IT" sz="1400" dirty="0">
                <a:cs typeface="Segoe UI Light"/>
              </a:rPr>
              <a:t>Otros (IoC, Custom Renderers, etc)</a:t>
            </a:r>
            <a:endParaRPr lang="en-US" sz="1400" dirty="0"/>
          </a:p>
        </p:txBody>
      </p:sp>
    </p:spTree>
    <p:extLst>
      <p:ext uri="{BB962C8B-B14F-4D97-AF65-F5344CB8AC3E}">
        <p14:creationId xmlns:p14="http://schemas.microsoft.com/office/powerpoint/2010/main" val="548409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Consejos</a:t>
            </a:r>
            <a:r>
              <a:rPr lang="en-US" sz="2700" b="1" dirty="0">
                <a:latin typeface="Calibri (Cuerpo)"/>
              </a:rPr>
              <a:t> </a:t>
            </a:r>
            <a:r>
              <a:rPr lang="en-US" sz="2700" b="1" dirty="0" err="1">
                <a:latin typeface="Calibri (Cuerpo)"/>
              </a:rPr>
              <a:t>ListView</a:t>
            </a:r>
            <a:endParaRPr lang="en-US" sz="2700" b="1" dirty="0">
              <a:latin typeface="Calibri (Cuerpo)"/>
            </a:endParaRPr>
          </a:p>
        </p:txBody>
      </p:sp>
      <p:sp>
        <p:nvSpPr>
          <p:cNvPr id="3" name="TextBox 2"/>
          <p:cNvSpPr txBox="1"/>
          <p:nvPr/>
        </p:nvSpPr>
        <p:spPr>
          <a:xfrm>
            <a:off x="628907" y="1019269"/>
            <a:ext cx="8314619" cy="3000821"/>
          </a:xfrm>
          <a:prstGeom prst="rect">
            <a:avLst/>
          </a:prstGeom>
          <a:noFill/>
        </p:spPr>
        <p:txBody>
          <a:bodyPr wrap="square" rtlCol="0">
            <a:spAutoFit/>
          </a:bodyPr>
          <a:lstStyle/>
          <a:p>
            <a:pPr marL="214302" indent="-214302">
              <a:buFont typeface="Arial" panose="020B0604020202020204" pitchFamily="34" charset="0"/>
              <a:buChar char="•"/>
            </a:pPr>
            <a:r>
              <a:rPr lang="en-US" sz="2700" dirty="0" err="1">
                <a:cs typeface="Helvetica" panose="020B0604020202020204" pitchFamily="34" charset="0"/>
              </a:rPr>
              <a:t>En</a:t>
            </a:r>
            <a:r>
              <a:rPr lang="en-US" sz="2700" dirty="0">
                <a:cs typeface="Helvetica" panose="020B0604020202020204" pitchFamily="34" charset="0"/>
              </a:rPr>
              <a:t> </a:t>
            </a:r>
            <a:r>
              <a:rPr lang="en-US" sz="2700" dirty="0" err="1">
                <a:cs typeface="Helvetica" panose="020B0604020202020204" pitchFamily="34" charset="0"/>
              </a:rPr>
              <a:t>determinadas</a:t>
            </a:r>
            <a:r>
              <a:rPr lang="en-US" sz="2700" dirty="0">
                <a:cs typeface="Helvetica" panose="020B0604020202020204" pitchFamily="34" charset="0"/>
              </a:rPr>
              <a:t> </a:t>
            </a:r>
            <a:r>
              <a:rPr lang="en-US" sz="2700" dirty="0" err="1">
                <a:cs typeface="Helvetica" panose="020B0604020202020204" pitchFamily="34" charset="0"/>
              </a:rPr>
              <a:t>ocasiones</a:t>
            </a:r>
            <a:r>
              <a:rPr lang="en-US" sz="2700" dirty="0">
                <a:cs typeface="Helvetica" panose="020B0604020202020204" pitchFamily="34" charset="0"/>
              </a:rPr>
              <a:t> se </a:t>
            </a:r>
            <a:r>
              <a:rPr lang="en-US" sz="2700" dirty="0" err="1">
                <a:cs typeface="Helvetica" panose="020B0604020202020204" pitchFamily="34" charset="0"/>
              </a:rPr>
              <a:t>requiere</a:t>
            </a:r>
            <a:r>
              <a:rPr lang="en-US" sz="2700" dirty="0">
                <a:cs typeface="Helvetica" panose="020B0604020202020204" pitchFamily="34" charset="0"/>
              </a:rPr>
              <a:t> </a:t>
            </a:r>
            <a:r>
              <a:rPr lang="en-US" sz="2700" dirty="0" err="1">
                <a:cs typeface="Helvetica" panose="020B0604020202020204" pitchFamily="34" charset="0"/>
              </a:rPr>
              <a:t>contenido</a:t>
            </a:r>
            <a:r>
              <a:rPr lang="en-US" sz="2700" dirty="0">
                <a:cs typeface="Helvetica" panose="020B0604020202020204" pitchFamily="34" charset="0"/>
              </a:rPr>
              <a:t> </a:t>
            </a:r>
            <a:r>
              <a:rPr lang="en-US" sz="2700" dirty="0" err="1">
                <a:cs typeface="Helvetica" panose="020B0604020202020204" pitchFamily="34" charset="0"/>
              </a:rPr>
              <a:t>adicional</a:t>
            </a:r>
            <a:r>
              <a:rPr lang="en-US" sz="2700" dirty="0">
                <a:cs typeface="Helvetica" panose="020B0604020202020204" pitchFamily="34" charset="0"/>
              </a:rPr>
              <a:t> al </a:t>
            </a:r>
            <a:r>
              <a:rPr lang="en-US" sz="2700" dirty="0" err="1">
                <a:cs typeface="Helvetica" panose="020B0604020202020204" pitchFamily="34" charset="0"/>
              </a:rPr>
              <a:t>ListView</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la </a:t>
            </a:r>
            <a:r>
              <a:rPr lang="en-US" sz="2700" dirty="0" err="1">
                <a:cs typeface="Helvetica" panose="020B0604020202020204" pitchFamily="34" charset="0"/>
              </a:rPr>
              <a:t>parte</a:t>
            </a:r>
            <a:r>
              <a:rPr lang="en-US" sz="2700" dirty="0">
                <a:cs typeface="Helvetica" panose="020B0604020202020204" pitchFamily="34" charset="0"/>
              </a:rPr>
              <a:t> superior y/o inferior. </a:t>
            </a:r>
            <a:r>
              <a:rPr lang="en-US" sz="2700" dirty="0" err="1">
                <a:cs typeface="Helvetica" panose="020B0604020202020204" pitchFamily="34" charset="0"/>
              </a:rPr>
              <a:t>Es</a:t>
            </a:r>
            <a:r>
              <a:rPr lang="en-US" sz="2700" dirty="0">
                <a:cs typeface="Helvetica" panose="020B0604020202020204" pitchFamily="34" charset="0"/>
              </a:rPr>
              <a:t> </a:t>
            </a:r>
            <a:r>
              <a:rPr lang="en-US" sz="2700" dirty="0" err="1">
                <a:cs typeface="Helvetica" panose="020B0604020202020204" pitchFamily="34" charset="0"/>
              </a:rPr>
              <a:t>recomendable</a:t>
            </a:r>
            <a:r>
              <a:rPr lang="en-US" sz="2700" dirty="0">
                <a:cs typeface="Helvetica" panose="020B0604020202020204" pitchFamily="34" charset="0"/>
              </a:rPr>
              <a:t> </a:t>
            </a:r>
            <a:r>
              <a:rPr lang="en-US" sz="2700" dirty="0" err="1">
                <a:cs typeface="Helvetica" panose="020B0604020202020204" pitchFamily="34" charset="0"/>
              </a:rPr>
              <a:t>utilizar</a:t>
            </a:r>
            <a:r>
              <a:rPr lang="en-US" sz="2700" dirty="0">
                <a:cs typeface="Helvetica" panose="020B0604020202020204" pitchFamily="34" charset="0"/>
              </a:rPr>
              <a:t> las </a:t>
            </a:r>
            <a:r>
              <a:rPr lang="en-US" sz="2700" dirty="0" err="1">
                <a:cs typeface="Helvetica" panose="020B0604020202020204" pitchFamily="34" charset="0"/>
              </a:rPr>
              <a:t>propiedades</a:t>
            </a:r>
            <a:r>
              <a:rPr lang="en-US" sz="2700" dirty="0">
                <a:cs typeface="Helvetica" panose="020B0604020202020204" pitchFamily="34" charset="0"/>
              </a:rPr>
              <a:t> </a:t>
            </a:r>
            <a:r>
              <a:rPr lang="en-US" sz="2700" b="1" dirty="0" err="1">
                <a:cs typeface="Helvetica" panose="020B0604020202020204" pitchFamily="34" charset="0"/>
              </a:rPr>
              <a:t>HeaderTemplate</a:t>
            </a:r>
            <a:r>
              <a:rPr lang="en-US" sz="2700" dirty="0">
                <a:cs typeface="Helvetica" panose="020B0604020202020204" pitchFamily="34" charset="0"/>
              </a:rPr>
              <a:t> y </a:t>
            </a:r>
            <a:r>
              <a:rPr lang="en-US" sz="2700" b="1" dirty="0" err="1">
                <a:cs typeface="Helvetica" panose="020B0604020202020204" pitchFamily="34" charset="0"/>
              </a:rPr>
              <a:t>FooterTemplate</a:t>
            </a:r>
            <a:r>
              <a:rPr lang="en-US" sz="2700" dirty="0">
                <a:cs typeface="Helvetica" panose="020B0604020202020204" pitchFamily="34" charset="0"/>
              </a:rPr>
              <a:t> para </a:t>
            </a:r>
            <a:r>
              <a:rPr lang="en-US" sz="2700" dirty="0" err="1">
                <a:cs typeface="Helvetica" panose="020B0604020202020204" pitchFamily="34" charset="0"/>
              </a:rPr>
              <a:t>ello</a:t>
            </a:r>
            <a:r>
              <a:rPr lang="en-US" sz="2700" dirty="0">
                <a:cs typeface="Helvetica" panose="020B0604020202020204" pitchFamily="34" charset="0"/>
              </a:rPr>
              <a:t>.</a:t>
            </a:r>
          </a:p>
          <a:p>
            <a:pPr marL="214302" indent="-214302">
              <a:buFont typeface="Arial" panose="020B0604020202020204" pitchFamily="34" charset="0"/>
              <a:buChar char="•"/>
            </a:pPr>
            <a:endParaRPr lang="en-US" sz="2700" dirty="0">
              <a:cs typeface="Helvetica" panose="020B0604020202020204" pitchFamily="34" charset="0"/>
            </a:endParaRPr>
          </a:p>
          <a:p>
            <a:pPr marL="214302" indent="-214302">
              <a:buFont typeface="Arial" panose="020B0604020202020204" pitchFamily="34" charset="0"/>
              <a:buChar char="•"/>
            </a:pPr>
            <a:r>
              <a:rPr lang="en-US" sz="2700" dirty="0" err="1">
                <a:cs typeface="Helvetica" panose="020B0604020202020204" pitchFamily="34" charset="0"/>
              </a:rPr>
              <a:t>Envolver</a:t>
            </a:r>
            <a:r>
              <a:rPr lang="en-US" sz="2700" dirty="0">
                <a:cs typeface="Helvetica" panose="020B0604020202020204" pitchFamily="34" charset="0"/>
              </a:rPr>
              <a:t> al control </a:t>
            </a:r>
            <a:r>
              <a:rPr lang="en-US" sz="2700" dirty="0" err="1">
                <a:cs typeface="Helvetica" panose="020B0604020202020204" pitchFamily="34" charset="0"/>
              </a:rPr>
              <a:t>ListView</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un </a:t>
            </a:r>
            <a:r>
              <a:rPr lang="en-US" sz="2700" b="1" dirty="0" err="1">
                <a:cs typeface="Helvetica" panose="020B0604020202020204" pitchFamily="34" charset="0"/>
              </a:rPr>
              <a:t>ScrollView</a:t>
            </a:r>
            <a:r>
              <a:rPr lang="en-US" sz="2700" dirty="0">
                <a:cs typeface="Helvetica" panose="020B0604020202020204" pitchFamily="34" charset="0"/>
              </a:rPr>
              <a:t> </a:t>
            </a:r>
            <a:r>
              <a:rPr lang="en-US" sz="2700" b="1" dirty="0" err="1">
                <a:cs typeface="Helvetica" panose="020B0604020202020204" pitchFamily="34" charset="0"/>
              </a:rPr>
              <a:t>rompe</a:t>
            </a:r>
            <a:r>
              <a:rPr lang="en-US" sz="2700" b="1" dirty="0">
                <a:cs typeface="Helvetica" panose="020B0604020202020204" pitchFamily="34" charset="0"/>
              </a:rPr>
              <a:t> la </a:t>
            </a:r>
            <a:r>
              <a:rPr lang="en-US" sz="2700" b="1" dirty="0" err="1">
                <a:cs typeface="Helvetica" panose="020B0604020202020204" pitchFamily="34" charset="0"/>
              </a:rPr>
              <a:t>virtualización</a:t>
            </a:r>
            <a:r>
              <a:rPr lang="en-US" sz="2700" b="1" dirty="0">
                <a:cs typeface="Helvetica" panose="020B0604020202020204" pitchFamily="34" charset="0"/>
              </a:rPr>
              <a:t>!</a:t>
            </a:r>
            <a:endParaRPr lang="en-US" sz="1800" b="1" dirty="0">
              <a:cs typeface="Helvetica" panose="020B0604020202020204" pitchFamily="34" charset="0"/>
            </a:endParaRPr>
          </a:p>
        </p:txBody>
      </p:sp>
    </p:spTree>
    <p:extLst>
      <p:ext uri="{BB962C8B-B14F-4D97-AF65-F5344CB8AC3E}">
        <p14:creationId xmlns:p14="http://schemas.microsoft.com/office/powerpoint/2010/main" val="24514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Consejos</a:t>
            </a:r>
            <a:r>
              <a:rPr lang="en-US" sz="2700" b="1" dirty="0">
                <a:latin typeface="Calibri (Cuerpo)"/>
              </a:rPr>
              <a:t> </a:t>
            </a:r>
            <a:r>
              <a:rPr lang="en-US" sz="2700" b="1" dirty="0" err="1">
                <a:latin typeface="Calibri (Cuerpo)"/>
              </a:rPr>
              <a:t>ListView</a:t>
            </a:r>
            <a:endParaRPr lang="en-US" sz="2700" b="1" dirty="0">
              <a:latin typeface="Calibri (Cuerpo)"/>
            </a:endParaRPr>
          </a:p>
        </p:txBody>
      </p:sp>
      <p:sp>
        <p:nvSpPr>
          <p:cNvPr id="4" name="Rettangolo 4"/>
          <p:cNvSpPr/>
          <p:nvPr/>
        </p:nvSpPr>
        <p:spPr>
          <a:xfrm>
            <a:off x="1046977" y="1011802"/>
            <a:ext cx="7687677" cy="1384995"/>
          </a:xfrm>
          <a:prstGeom prst="rect">
            <a:avLst/>
          </a:prstGeom>
        </p:spPr>
        <p:txBody>
          <a:bodyPr wrap="square">
            <a:spAutoFit/>
          </a:bodyPr>
          <a:lstStyle/>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ScrollView</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="Header"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a:t>
            </a:r>
            <a:r>
              <a:rPr lang="it-IT" sz="1200" dirty="0">
                <a:solidFill>
                  <a:srgbClr val="0000FF"/>
                </a:solidFill>
                <a:latin typeface="Consolas" panose="020B0609020204030204" pitchFamily="49" charset="0"/>
              </a:rPr>
              <a:t>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="Footer"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StackLayout</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ScrollView</a:t>
            </a:r>
            <a:r>
              <a:rPr lang="it-IT" sz="1200" dirty="0">
                <a:solidFill>
                  <a:srgbClr val="0000FF"/>
                </a:solidFill>
                <a:latin typeface="Consolas" panose="020B0609020204030204" pitchFamily="49" charset="0"/>
              </a:rPr>
              <a:t>&gt;</a:t>
            </a:r>
            <a:endParaRPr lang="it-IT" sz="2700" dirty="0"/>
          </a:p>
        </p:txBody>
      </p:sp>
      <p:sp>
        <p:nvSpPr>
          <p:cNvPr id="5" name="object 5"/>
          <p:cNvSpPr/>
          <p:nvPr/>
        </p:nvSpPr>
        <p:spPr>
          <a:xfrm>
            <a:off x="956070" y="961847"/>
            <a:ext cx="7987455" cy="1434860"/>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6" name="object 5"/>
          <p:cNvSpPr/>
          <p:nvPr/>
        </p:nvSpPr>
        <p:spPr>
          <a:xfrm>
            <a:off x="956070" y="2566473"/>
            <a:ext cx="7987455" cy="235808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pic>
        <p:nvPicPr>
          <p:cNvPr id="7" name="Imagen 6"/>
          <p:cNvPicPr>
            <a:picLocks noChangeAspect="1"/>
          </p:cNvPicPr>
          <p:nvPr/>
        </p:nvPicPr>
        <p:blipFill>
          <a:blip r:embed="rId2"/>
          <a:stretch>
            <a:fillRect/>
          </a:stretch>
        </p:blipFill>
        <p:spPr>
          <a:xfrm>
            <a:off x="434811" y="1605780"/>
            <a:ext cx="342926" cy="342926"/>
          </a:xfrm>
          <a:prstGeom prst="rect">
            <a:avLst/>
          </a:prstGeom>
        </p:spPr>
      </p:pic>
      <p:sp>
        <p:nvSpPr>
          <p:cNvPr id="8" name="Rectángulo 7"/>
          <p:cNvSpPr/>
          <p:nvPr/>
        </p:nvSpPr>
        <p:spPr>
          <a:xfrm>
            <a:off x="1046978" y="2620193"/>
            <a:ext cx="7687677" cy="2308324"/>
          </a:xfrm>
          <a:prstGeom prst="rect">
            <a:avLst/>
          </a:prstGeom>
        </p:spPr>
        <p:txBody>
          <a:bodyPr wrap="square">
            <a:spAutoFit/>
          </a:bodyPr>
          <a:lstStyle/>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a:t>
            </a:r>
            <a:r>
              <a:rPr lang="it-IT" sz="1200" dirty="0">
                <a:solidFill>
                  <a:srgbClr val="FF0000"/>
                </a:solidFill>
                <a:latin typeface="Consolas" panose="020B0609020204030204" pitchFamily="49" charset="0"/>
              </a:rPr>
              <a:t> Header</a:t>
            </a:r>
            <a:r>
              <a:rPr lang="it-IT" sz="1200" dirty="0">
                <a:solidFill>
                  <a:srgbClr val="0000FF"/>
                </a:solidFill>
                <a:latin typeface="Consolas" panose="020B0609020204030204" pitchFamily="49" charset="0"/>
              </a:rPr>
              <a:t>="Header" </a:t>
            </a:r>
            <a:r>
              <a:rPr lang="it-IT" sz="1200" dirty="0">
                <a:solidFill>
                  <a:srgbClr val="FF0000"/>
                </a:solidFill>
                <a:latin typeface="Consolas" panose="020B0609020204030204" pitchFamily="49" charset="0"/>
              </a:rPr>
              <a:t>Footer</a:t>
            </a:r>
            <a:r>
              <a:rPr lang="it-IT" sz="1200" dirty="0">
                <a:solidFill>
                  <a:srgbClr val="0000FF"/>
                </a:solidFill>
                <a:latin typeface="Consolas" panose="020B0609020204030204" pitchFamily="49" charset="0"/>
              </a:rPr>
              <a:t>="Footer"&gt;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ListView.HeaderTemplate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a:t>
            </a:r>
            <a:r>
              <a:rPr lang="it-IT" sz="1200" dirty="0">
                <a:solidFill>
                  <a:srgbClr val="A31515"/>
                </a:solidFill>
                <a:latin typeface="Consolas" panose="020B0609020204030204" pitchFamily="49" charset="0"/>
              </a:rPr>
              <a:t>Binding</a:t>
            </a:r>
            <a:r>
              <a:rPr lang="it-IT" sz="1200" dirty="0">
                <a:solidFill>
                  <a:srgbClr val="0000FF"/>
                </a:solidFill>
                <a:latin typeface="Consolas" panose="020B0609020204030204" pitchFamily="49" charset="0"/>
              </a:rPr>
              <a:t> .}"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ListView.HeaderTemplate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ListView.FooterTemplate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Label</a:t>
            </a:r>
            <a:r>
              <a:rPr lang="it-IT" sz="1200" dirty="0">
                <a:solidFill>
                  <a:srgbClr val="FF0000"/>
                </a:solidFill>
                <a:latin typeface="Consolas" panose="020B0609020204030204" pitchFamily="49" charset="0"/>
              </a:rPr>
              <a:t> Text</a:t>
            </a:r>
            <a:r>
              <a:rPr lang="it-IT" sz="1200" dirty="0">
                <a:solidFill>
                  <a:srgbClr val="0000FF"/>
                </a:solidFill>
                <a:latin typeface="Consolas" panose="020B0609020204030204" pitchFamily="49" charset="0"/>
              </a:rPr>
              <a:t>="{</a:t>
            </a:r>
            <a:r>
              <a:rPr lang="it-IT" sz="1200" dirty="0">
                <a:solidFill>
                  <a:srgbClr val="A31515"/>
                </a:solidFill>
                <a:latin typeface="Consolas" panose="020B0609020204030204" pitchFamily="49" charset="0"/>
              </a:rPr>
              <a:t>Binding</a:t>
            </a:r>
            <a:r>
              <a:rPr lang="it-IT" sz="1200" dirty="0">
                <a:solidFill>
                  <a:srgbClr val="0000FF"/>
                </a:solidFill>
                <a:latin typeface="Consolas" panose="020B0609020204030204" pitchFamily="49" charset="0"/>
              </a:rPr>
              <a:t> .}" /&gt;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DataTemplate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latin typeface="Consolas" panose="020B0609020204030204" pitchFamily="49" charset="0"/>
              </a:rPr>
              <a:t>    </a:t>
            </a:r>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ListView.FooterTemplate</a:t>
            </a:r>
            <a:r>
              <a:rPr lang="it-IT" sz="1200" dirty="0">
                <a:solidFill>
                  <a:srgbClr val="0000FF"/>
                </a:solidFill>
                <a:latin typeface="Consolas" panose="020B0609020204030204" pitchFamily="49" charset="0"/>
              </a:rPr>
              <a:t>&gt;</a:t>
            </a:r>
            <a:endParaRPr lang="it-IT" sz="1200" dirty="0">
              <a:latin typeface="Consolas" panose="020B0609020204030204" pitchFamily="49" charset="0"/>
            </a:endParaRPr>
          </a:p>
          <a:p>
            <a:r>
              <a:rPr lang="it-IT" sz="1200" dirty="0">
                <a:solidFill>
                  <a:srgbClr val="0000FF"/>
                </a:solidFill>
                <a:latin typeface="Consolas" panose="020B0609020204030204" pitchFamily="49" charset="0"/>
              </a:rPr>
              <a:t>&lt;/</a:t>
            </a:r>
            <a:r>
              <a:rPr lang="it-IT" sz="1200" dirty="0">
                <a:solidFill>
                  <a:srgbClr val="A31515"/>
                </a:solidFill>
                <a:latin typeface="Consolas" panose="020B0609020204030204" pitchFamily="49" charset="0"/>
              </a:rPr>
              <a:t>ListView</a:t>
            </a:r>
            <a:r>
              <a:rPr lang="it-IT" sz="1200" dirty="0">
                <a:solidFill>
                  <a:srgbClr val="0000FF"/>
                </a:solidFill>
                <a:latin typeface="Consolas" panose="020B0609020204030204" pitchFamily="49" charset="0"/>
              </a:rPr>
              <a:t>&gt;</a:t>
            </a:r>
            <a:endParaRPr lang="it-IT" sz="1200" dirty="0"/>
          </a:p>
        </p:txBody>
      </p:sp>
      <p:pic>
        <p:nvPicPr>
          <p:cNvPr id="9" name="Imagen 8"/>
          <p:cNvPicPr>
            <a:picLocks noChangeAspect="1"/>
          </p:cNvPicPr>
          <p:nvPr/>
        </p:nvPicPr>
        <p:blipFill>
          <a:blip r:embed="rId3"/>
          <a:stretch>
            <a:fillRect/>
          </a:stretch>
        </p:blipFill>
        <p:spPr>
          <a:xfrm>
            <a:off x="434811" y="3587464"/>
            <a:ext cx="342926" cy="342926"/>
          </a:xfrm>
          <a:prstGeom prst="rect">
            <a:avLst/>
          </a:prstGeom>
        </p:spPr>
      </p:pic>
    </p:spTree>
    <p:extLst>
      <p:ext uri="{BB962C8B-B14F-4D97-AF65-F5344CB8AC3E}">
        <p14:creationId xmlns:p14="http://schemas.microsoft.com/office/powerpoint/2010/main" val="9381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err="1">
                <a:latin typeface="Calibri (Cuerpo)"/>
              </a:rPr>
              <a:t>Consejos</a:t>
            </a:r>
            <a:r>
              <a:rPr lang="en-US" sz="2700" b="1" dirty="0">
                <a:latin typeface="Calibri (Cuerpo)"/>
              </a:rPr>
              <a:t> </a:t>
            </a:r>
            <a:r>
              <a:rPr lang="en-US" sz="2700" b="1" dirty="0" err="1">
                <a:latin typeface="Calibri (Cuerpo)"/>
              </a:rPr>
              <a:t>ListView</a:t>
            </a:r>
            <a:endParaRPr lang="en-US" sz="2700" b="1" dirty="0">
              <a:latin typeface="Calibri (Cuerpo)"/>
            </a:endParaRPr>
          </a:p>
        </p:txBody>
      </p:sp>
      <p:sp>
        <p:nvSpPr>
          <p:cNvPr id="3" name="TextBox 2"/>
          <p:cNvSpPr txBox="1"/>
          <p:nvPr/>
        </p:nvSpPr>
        <p:spPr>
          <a:xfrm>
            <a:off x="628907" y="1173911"/>
            <a:ext cx="8314619" cy="3693319"/>
          </a:xfrm>
          <a:prstGeom prst="rect">
            <a:avLst/>
          </a:prstGeom>
          <a:noFill/>
        </p:spPr>
        <p:txBody>
          <a:bodyPr wrap="square" rtlCol="0">
            <a:spAutoFit/>
          </a:bodyPr>
          <a:lstStyle/>
          <a:p>
            <a:pPr marL="214302" indent="-214302">
              <a:buFont typeface="Arial" panose="020B0604020202020204" pitchFamily="34" charset="0"/>
              <a:buChar char="•"/>
            </a:pPr>
            <a:r>
              <a:rPr lang="en-US" sz="2700" dirty="0">
                <a:cs typeface="Helvetica" panose="020B0604020202020204" pitchFamily="34" charset="0"/>
              </a:rPr>
              <a:t>Se </a:t>
            </a:r>
            <a:r>
              <a:rPr lang="en-US" sz="2700" dirty="0" err="1">
                <a:cs typeface="Helvetica" panose="020B0604020202020204" pitchFamily="34" charset="0"/>
              </a:rPr>
              <a:t>recomiendo</a:t>
            </a:r>
            <a:r>
              <a:rPr lang="en-US" sz="2700" dirty="0">
                <a:cs typeface="Helvetica" panose="020B0604020202020204" pitchFamily="34" charset="0"/>
              </a:rPr>
              <a:t> utilizer </a:t>
            </a:r>
            <a:r>
              <a:rPr lang="en-US" sz="2700" b="1" dirty="0" err="1">
                <a:cs typeface="Helvetica" panose="020B0604020202020204" pitchFamily="34" charset="0"/>
              </a:rPr>
              <a:t>IList</a:t>
            </a:r>
            <a:r>
              <a:rPr lang="en-US" sz="2700" b="1" dirty="0">
                <a:cs typeface="Helvetica" panose="020B0604020202020204" pitchFamily="34" charset="0"/>
              </a:rPr>
              <a:t>&lt;T&gt; </a:t>
            </a:r>
            <a:r>
              <a:rPr lang="en-US" sz="2700" dirty="0" err="1">
                <a:cs typeface="Helvetica" panose="020B0604020202020204" pitchFamily="34" charset="0"/>
              </a:rPr>
              <a:t>como</a:t>
            </a:r>
            <a:r>
              <a:rPr lang="en-US" sz="2700" dirty="0">
                <a:cs typeface="Helvetica" panose="020B0604020202020204" pitchFamily="34" charset="0"/>
              </a:rPr>
              <a:t> </a:t>
            </a:r>
            <a:r>
              <a:rPr lang="en-US" sz="2700" b="1" dirty="0" err="1">
                <a:cs typeface="Helvetica" panose="020B0604020202020204" pitchFamily="34" charset="0"/>
              </a:rPr>
              <a:t>ItemsSource</a:t>
            </a:r>
            <a:r>
              <a:rPr lang="en-US" sz="2700" dirty="0">
                <a:cs typeface="Helvetica" panose="020B0604020202020204" pitchFamily="34" charset="0"/>
              </a:rPr>
              <a:t> </a:t>
            </a:r>
            <a:r>
              <a:rPr lang="en-US" sz="2700" dirty="0" err="1">
                <a:cs typeface="Helvetica" panose="020B0604020202020204" pitchFamily="34" charset="0"/>
              </a:rPr>
              <a:t>en</a:t>
            </a:r>
            <a:r>
              <a:rPr lang="en-US" sz="2700" dirty="0">
                <a:cs typeface="Helvetica" panose="020B0604020202020204" pitchFamily="34" charset="0"/>
              </a:rPr>
              <a:t> </a:t>
            </a:r>
            <a:r>
              <a:rPr lang="en-US" sz="2700" dirty="0" err="1">
                <a:cs typeface="Helvetica" panose="020B0604020202020204" pitchFamily="34" charset="0"/>
              </a:rPr>
              <a:t>lugar</a:t>
            </a:r>
            <a:r>
              <a:rPr lang="en-US" sz="2700" dirty="0">
                <a:cs typeface="Helvetica" panose="020B0604020202020204" pitchFamily="34" charset="0"/>
              </a:rPr>
              <a:t> de </a:t>
            </a:r>
            <a:r>
              <a:rPr lang="en-US" sz="2700" b="1" dirty="0" err="1">
                <a:cs typeface="Helvetica" panose="020B0604020202020204" pitchFamily="34" charset="0"/>
              </a:rPr>
              <a:t>IEnumerable</a:t>
            </a:r>
            <a:r>
              <a:rPr lang="en-US" sz="2700" dirty="0">
                <a:cs typeface="Helvetica" panose="020B0604020202020204" pitchFamily="34" charset="0"/>
              </a:rPr>
              <a:t>.</a:t>
            </a:r>
          </a:p>
          <a:p>
            <a:pPr marL="214302" indent="-214302">
              <a:buFont typeface="Arial" panose="020B0604020202020204" pitchFamily="34" charset="0"/>
              <a:buChar char="•"/>
            </a:pPr>
            <a:endParaRPr lang="en-US" sz="2700" dirty="0">
              <a:cs typeface="Helvetica" panose="020B0604020202020204" pitchFamily="34" charset="0"/>
            </a:endParaRPr>
          </a:p>
          <a:p>
            <a:pPr marL="214302" indent="-214302">
              <a:buFont typeface="Arial" panose="020B0604020202020204" pitchFamily="34" charset="0"/>
              <a:buChar char="•"/>
            </a:pPr>
            <a:r>
              <a:rPr lang="en-US" sz="2700" dirty="0">
                <a:cs typeface="Helvetica" panose="020B0604020202020204" pitchFamily="34" charset="0"/>
              </a:rPr>
              <a:t>Si se </a:t>
            </a:r>
            <a:r>
              <a:rPr lang="en-US" sz="2700" dirty="0" err="1">
                <a:cs typeface="Helvetica" panose="020B0604020202020204" pitchFamily="34" charset="0"/>
              </a:rPr>
              <a:t>utiliza</a:t>
            </a:r>
            <a:r>
              <a:rPr lang="en-US" sz="2700" dirty="0">
                <a:cs typeface="Helvetica" panose="020B0604020202020204" pitchFamily="34" charset="0"/>
              </a:rPr>
              <a:t> </a:t>
            </a:r>
            <a:r>
              <a:rPr lang="en-US" sz="2700" dirty="0" err="1">
                <a:cs typeface="Helvetica" panose="020B0604020202020204" pitchFamily="34" charset="0"/>
              </a:rPr>
              <a:t>RecycleElemement</a:t>
            </a:r>
            <a:r>
              <a:rPr lang="en-US" sz="2700" dirty="0">
                <a:cs typeface="Helvetica" panose="020B0604020202020204" pitchFamily="34" charset="0"/>
              </a:rPr>
              <a:t>, se </a:t>
            </a:r>
            <a:r>
              <a:rPr lang="en-US" sz="2700" dirty="0" err="1">
                <a:cs typeface="Helvetica" panose="020B0604020202020204" pitchFamily="34" charset="0"/>
              </a:rPr>
              <a:t>aumenta</a:t>
            </a:r>
            <a:r>
              <a:rPr lang="en-US" sz="2700" dirty="0">
                <a:cs typeface="Helvetica" panose="020B0604020202020204" pitchFamily="34" charset="0"/>
              </a:rPr>
              <a:t> el </a:t>
            </a:r>
            <a:r>
              <a:rPr lang="en-US" sz="2700" dirty="0" err="1">
                <a:cs typeface="Helvetica" panose="020B0604020202020204" pitchFamily="34" charset="0"/>
              </a:rPr>
              <a:t>rendimiento</a:t>
            </a:r>
            <a:r>
              <a:rPr lang="en-US" sz="2700" dirty="0">
                <a:cs typeface="Helvetica" panose="020B0604020202020204" pitchFamily="34" charset="0"/>
              </a:rPr>
              <a:t> </a:t>
            </a:r>
            <a:r>
              <a:rPr lang="en-US" sz="2700" dirty="0" err="1">
                <a:cs typeface="Helvetica" panose="020B0604020202020204" pitchFamily="34" charset="0"/>
              </a:rPr>
              <a:t>eliminando</a:t>
            </a:r>
            <a:r>
              <a:rPr lang="en-US" sz="2700" dirty="0">
                <a:cs typeface="Helvetica" panose="020B0604020202020204" pitchFamily="34" charset="0"/>
              </a:rPr>
              <a:t> el Binding de la </a:t>
            </a:r>
            <a:r>
              <a:rPr lang="en-US" sz="2700" dirty="0" err="1">
                <a:cs typeface="Helvetica" panose="020B0604020202020204" pitchFamily="34" charset="0"/>
              </a:rPr>
              <a:t>celda</a:t>
            </a:r>
            <a:r>
              <a:rPr lang="en-US" sz="2700" dirty="0">
                <a:cs typeface="Helvetica" panose="020B0604020202020204" pitchFamily="34" charset="0"/>
              </a:rPr>
              <a:t> y </a:t>
            </a:r>
            <a:r>
              <a:rPr lang="en-US" sz="2700" dirty="0" err="1">
                <a:cs typeface="Helvetica" panose="020B0604020202020204" pitchFamily="34" charset="0"/>
              </a:rPr>
              <a:t>utilizano</a:t>
            </a:r>
            <a:r>
              <a:rPr lang="en-US" sz="2700" dirty="0">
                <a:cs typeface="Helvetica" panose="020B0604020202020204" pitchFamily="34" charset="0"/>
              </a:rPr>
              <a:t> </a:t>
            </a:r>
            <a:r>
              <a:rPr lang="en-US" sz="2700" b="1" dirty="0" err="1">
                <a:cs typeface="Helvetica" panose="020B0604020202020204" pitchFamily="34" charset="0"/>
              </a:rPr>
              <a:t>OnBindingContextChanged</a:t>
            </a:r>
            <a:r>
              <a:rPr lang="en-US" sz="2700" dirty="0">
                <a:cs typeface="Helvetica" panose="020B0604020202020204" pitchFamily="34" charset="0"/>
              </a:rPr>
              <a:t>.</a:t>
            </a:r>
          </a:p>
          <a:p>
            <a:pPr marL="214302" indent="-214302">
              <a:buFont typeface="Arial" panose="020B0604020202020204" pitchFamily="34" charset="0"/>
              <a:buChar char="•"/>
            </a:pPr>
            <a:r>
              <a:rPr lang="en-US" sz="2700" dirty="0">
                <a:cs typeface="Helvetica" panose="020B0604020202020204" pitchFamily="34" charset="0"/>
              </a:rPr>
              <a:t>No uses un </a:t>
            </a:r>
            <a:r>
              <a:rPr lang="en-US" sz="2700" b="1" dirty="0" err="1">
                <a:cs typeface="Helvetica" panose="020B0604020202020204" pitchFamily="34" charset="0"/>
              </a:rPr>
              <a:t>TableView</a:t>
            </a:r>
            <a:r>
              <a:rPr lang="en-US" sz="2700" dirty="0">
                <a:cs typeface="Helvetica" panose="020B0604020202020204" pitchFamily="34" charset="0"/>
              </a:rPr>
              <a:t> </a:t>
            </a:r>
            <a:r>
              <a:rPr lang="en-US" sz="2700" dirty="0" err="1">
                <a:cs typeface="Helvetica" panose="020B0604020202020204" pitchFamily="34" charset="0"/>
              </a:rPr>
              <a:t>si</a:t>
            </a:r>
            <a:r>
              <a:rPr lang="en-US" sz="2700" dirty="0">
                <a:cs typeface="Helvetica" panose="020B0604020202020204" pitchFamily="34" charset="0"/>
              </a:rPr>
              <a:t> </a:t>
            </a:r>
            <a:r>
              <a:rPr lang="en-US" sz="2700" dirty="0" err="1">
                <a:cs typeface="Helvetica" panose="020B0604020202020204" pitchFamily="34" charset="0"/>
              </a:rPr>
              <a:t>puedes</a:t>
            </a:r>
            <a:r>
              <a:rPr lang="en-US" sz="2700" dirty="0">
                <a:cs typeface="Helvetica" panose="020B0604020202020204" pitchFamily="34" charset="0"/>
              </a:rPr>
              <a:t> </a:t>
            </a:r>
            <a:r>
              <a:rPr lang="en-US" sz="2700" dirty="0" err="1">
                <a:cs typeface="Helvetica" panose="020B0604020202020204" pitchFamily="34" charset="0"/>
              </a:rPr>
              <a:t>utilizar</a:t>
            </a:r>
            <a:r>
              <a:rPr lang="en-US" sz="2700" dirty="0">
                <a:cs typeface="Helvetica" panose="020B0604020202020204" pitchFamily="34" charset="0"/>
              </a:rPr>
              <a:t> un </a:t>
            </a:r>
            <a:r>
              <a:rPr lang="en-US" sz="2700" dirty="0" err="1">
                <a:cs typeface="Helvetica" panose="020B0604020202020204" pitchFamily="34" charset="0"/>
              </a:rPr>
              <a:t>ListView</a:t>
            </a:r>
            <a:r>
              <a:rPr lang="en-US" sz="2700" dirty="0">
                <a:cs typeface="Helvetica" panose="020B0604020202020204" pitchFamily="34" charset="0"/>
              </a:rPr>
              <a:t>.</a:t>
            </a:r>
          </a:p>
          <a:p>
            <a:pPr marL="214302" indent="-214302">
              <a:buFont typeface="Arial" panose="020B0604020202020204" pitchFamily="34" charset="0"/>
              <a:buChar char="•"/>
            </a:pPr>
            <a:endParaRPr lang="en-US" sz="1800" dirty="0">
              <a:cs typeface="Helvetica" panose="020B0604020202020204" pitchFamily="34" charset="0"/>
            </a:endParaRPr>
          </a:p>
        </p:txBody>
      </p:sp>
    </p:spTree>
    <p:extLst>
      <p:ext uri="{BB962C8B-B14F-4D97-AF65-F5344CB8AC3E}">
        <p14:creationId xmlns:p14="http://schemas.microsoft.com/office/powerpoint/2010/main" val="231410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E95BFD-0685-154E-A317-D9231945CCA6}"/>
              </a:ext>
            </a:extLst>
          </p:cNvPr>
          <p:cNvSpPr>
            <a:spLocks noGrp="1"/>
          </p:cNvSpPr>
          <p:nvPr>
            <p:ph type="body" sz="quarter" idx="10"/>
          </p:nvPr>
        </p:nvSpPr>
        <p:spPr>
          <a:xfrm>
            <a:off x="628907" y="1484378"/>
            <a:ext cx="6094920" cy="3477419"/>
          </a:xfrm>
        </p:spPr>
        <p:txBody>
          <a:bodyPr>
            <a:normAutofit/>
          </a:bodyPr>
          <a:lstStyle/>
          <a:p>
            <a:r>
              <a:rPr lang="en-US" sz="1400" dirty="0"/>
              <a:t> </a:t>
            </a:r>
            <a:r>
              <a:rPr lang="en-US" sz="1400" dirty="0" err="1"/>
              <a:t>Soporta</a:t>
            </a:r>
            <a:r>
              <a:rPr lang="en-US" sz="1400" dirty="0"/>
              <a:t> layouts Horizontal/Vertical</a:t>
            </a:r>
          </a:p>
          <a:p>
            <a:r>
              <a:rPr lang="en-US" sz="1400" dirty="0"/>
              <a:t> </a:t>
            </a:r>
            <a:r>
              <a:rPr lang="en-US" sz="1400" dirty="0" err="1"/>
              <a:t>Soporte</a:t>
            </a:r>
            <a:r>
              <a:rPr lang="en-US" sz="1400" dirty="0"/>
              <a:t> a multiples </a:t>
            </a:r>
            <a:r>
              <a:rPr lang="en-US" sz="1400" dirty="0" err="1"/>
              <a:t>columnas</a:t>
            </a:r>
            <a:r>
              <a:rPr lang="en-US" sz="1400" dirty="0"/>
              <a:t>/</a:t>
            </a:r>
            <a:r>
              <a:rPr lang="en-US" sz="1400" dirty="0" err="1"/>
              <a:t>filas</a:t>
            </a:r>
            <a:r>
              <a:rPr lang="en-US" sz="1400" dirty="0"/>
              <a:t> de </a:t>
            </a:r>
            <a:r>
              <a:rPr lang="en-US" sz="1400" dirty="0" err="1"/>
              <a:t>elementos</a:t>
            </a:r>
            <a:endParaRPr lang="en-US" sz="1400" dirty="0"/>
          </a:p>
          <a:p>
            <a:r>
              <a:rPr lang="en-US" sz="1400" dirty="0"/>
              <a:t> Es </a:t>
            </a:r>
            <a:r>
              <a:rPr lang="en-US" sz="1400" dirty="0" err="1"/>
              <a:t>como</a:t>
            </a:r>
            <a:r>
              <a:rPr lang="en-US" sz="1400" dirty="0"/>
              <a:t> una </a:t>
            </a:r>
            <a:r>
              <a:rPr lang="en-US" sz="1400" dirty="0" err="1"/>
              <a:t>versión</a:t>
            </a:r>
            <a:r>
              <a:rPr lang="en-US" sz="1400" dirty="0"/>
              <a:t> </a:t>
            </a:r>
            <a:r>
              <a:rPr lang="en-US" sz="1400" dirty="0" err="1"/>
              <a:t>moderna</a:t>
            </a:r>
            <a:r>
              <a:rPr lang="en-US" sz="1400" dirty="0"/>
              <a:t> de </a:t>
            </a:r>
            <a:r>
              <a:rPr lang="en-US" sz="1400" dirty="0" err="1"/>
              <a:t>ListView</a:t>
            </a:r>
            <a:endParaRPr lang="en-US" sz="1400" dirty="0"/>
          </a:p>
          <a:p>
            <a:r>
              <a:rPr lang="en-US" sz="1400" dirty="0"/>
              <a:t> No es </a:t>
            </a:r>
            <a:r>
              <a:rPr lang="en-US" sz="1400" dirty="0" err="1"/>
              <a:t>necesario</a:t>
            </a:r>
            <a:r>
              <a:rPr lang="en-US" sz="1400" dirty="0"/>
              <a:t> usar Cells</a:t>
            </a:r>
          </a:p>
          <a:p>
            <a:pPr lvl="4"/>
            <a:r>
              <a:rPr lang="en-US" sz="1100" dirty="0"/>
              <a:t> Se </a:t>
            </a:r>
            <a:r>
              <a:rPr lang="en-US" sz="1100" dirty="0" err="1"/>
              <a:t>usan</a:t>
            </a:r>
            <a:r>
              <a:rPr lang="en-US" sz="1100" dirty="0"/>
              <a:t> Views y </a:t>
            </a:r>
            <a:r>
              <a:rPr lang="en-US" sz="1100" dirty="0" err="1"/>
              <a:t>DataTemplates</a:t>
            </a:r>
            <a:endParaRPr lang="en-US" sz="1100" dirty="0"/>
          </a:p>
          <a:p>
            <a:pPr>
              <a:buNone/>
            </a:pPr>
            <a:r>
              <a:rPr lang="en-US" sz="2800" dirty="0" err="1"/>
              <a:t>Mejora</a:t>
            </a:r>
            <a:r>
              <a:rPr lang="en-US" sz="2800" dirty="0"/>
              <a:t> considerable </a:t>
            </a:r>
            <a:r>
              <a:rPr lang="en-US" sz="2800" dirty="0" err="1"/>
              <a:t>en</a:t>
            </a:r>
            <a:r>
              <a:rPr lang="en-US" sz="2800" dirty="0"/>
              <a:t> el </a:t>
            </a:r>
            <a:r>
              <a:rPr lang="en-US" sz="2800" dirty="0" err="1"/>
              <a:t>rendimiento</a:t>
            </a:r>
            <a:r>
              <a:rPr lang="en-US" sz="2800" dirty="0"/>
              <a:t>.</a:t>
            </a:r>
          </a:p>
        </p:txBody>
      </p:sp>
      <p:sp>
        <p:nvSpPr>
          <p:cNvPr id="4" name="Title 3">
            <a:extLst>
              <a:ext uri="{FF2B5EF4-FFF2-40B4-BE49-F238E27FC236}">
                <a16:creationId xmlns:a16="http://schemas.microsoft.com/office/drawing/2014/main" id="{58233F81-6EB6-4D4D-A049-EE8BC7FE9176}"/>
              </a:ext>
            </a:extLst>
          </p:cNvPr>
          <p:cNvSpPr>
            <a:spLocks noGrp="1"/>
          </p:cNvSpPr>
          <p:nvPr>
            <p:ph type="title"/>
          </p:nvPr>
        </p:nvSpPr>
        <p:spPr>
          <a:xfrm>
            <a:off x="628907" y="576403"/>
            <a:ext cx="7886187" cy="994172"/>
          </a:xfrm>
        </p:spPr>
        <p:txBody>
          <a:bodyPr/>
          <a:lstStyle/>
          <a:p>
            <a:r>
              <a:rPr lang="en-US" sz="2700" b="1" dirty="0" err="1">
                <a:latin typeface="Calibri (Cuerpo)"/>
              </a:rPr>
              <a:t>CollectionView</a:t>
            </a:r>
            <a:br>
              <a:rPr lang="en-US" dirty="0"/>
            </a:br>
            <a:r>
              <a:rPr lang="en-US" sz="1350" dirty="0">
                <a:hlinkClick r:id="rId4"/>
              </a:rPr>
              <a:t>https://github.com/xamarin/Xamarin.Forms/issues/3172</a:t>
            </a:r>
            <a:endParaRPr lang="en-US" dirty="0"/>
          </a:p>
        </p:txBody>
      </p:sp>
      <p:pic>
        <p:nvPicPr>
          <p:cNvPr id="6" name="collectionview.mp4">
            <a:hlinkClick r:id="" action="ppaction://media"/>
            <a:extLst>
              <a:ext uri="{FF2B5EF4-FFF2-40B4-BE49-F238E27FC236}">
                <a16:creationId xmlns:a16="http://schemas.microsoft.com/office/drawing/2014/main" id="{6DC10434-8621-4FA9-A289-9ADE5EE24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7401" y="1075765"/>
            <a:ext cx="2187692" cy="3886032"/>
          </a:xfrm>
          <a:prstGeom prst="rect">
            <a:avLst/>
          </a:prstGeom>
        </p:spPr>
      </p:pic>
    </p:spTree>
    <p:extLst>
      <p:ext uri="{BB962C8B-B14F-4D97-AF65-F5344CB8AC3E}">
        <p14:creationId xmlns:p14="http://schemas.microsoft.com/office/powerpoint/2010/main" val="3636019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CollectionView</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700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Media de 5 medidas.</a:t>
            </a:r>
          </a:p>
          <a:p>
            <a:pPr marL="171450" indent="-171450">
              <a:buFont typeface="Arial" panose="020B0604020202020204" pitchFamily="34" charset="0"/>
              <a:buChar char="•"/>
            </a:pPr>
            <a:r>
              <a:rPr lang="es-ES" dirty="0"/>
              <a:t>La gestión de celdas es mucho más eficiente en </a:t>
            </a:r>
            <a:r>
              <a:rPr lang="es-ES" dirty="0" err="1"/>
              <a:t>CollectionView</a:t>
            </a:r>
            <a:r>
              <a:rPr lang="es-ES" dirty="0"/>
              <a:t>, es la clave.</a:t>
            </a:r>
          </a:p>
          <a:p>
            <a:pPr marL="171450" indent="-171450">
              <a:buFont typeface="Arial" panose="020B0604020202020204" pitchFamily="34" charset="0"/>
              <a:buChar char="•"/>
            </a:pPr>
            <a:r>
              <a:rPr lang="es-ES" dirty="0"/>
              <a:t>El consumo de memoria es inferior al usar </a:t>
            </a:r>
            <a:r>
              <a:rPr lang="es-ES" dirty="0" err="1"/>
              <a:t>CollectionView</a:t>
            </a:r>
            <a:r>
              <a:rPr lang="es-ES" dirty="0"/>
              <a:t> con respecto a ListView.</a:t>
            </a:r>
          </a:p>
          <a:p>
            <a:pPr marL="171450" indent="-171450">
              <a:buFont typeface="Arial" panose="020B0604020202020204" pitchFamily="34" charset="0"/>
              <a:buChar char="•"/>
            </a:pPr>
            <a:r>
              <a:rPr lang="es-ES" dirty="0"/>
              <a:t>Los tiempos necesarios para renderizado de celdas, es óptimo en </a:t>
            </a:r>
            <a:r>
              <a:rPr lang="es-ES" dirty="0" err="1"/>
              <a:t>CollectionView</a:t>
            </a:r>
            <a:r>
              <a:rPr lang="es-ES" dirty="0"/>
              <a:t>.</a:t>
            </a:r>
          </a:p>
          <a:p>
            <a:pPr marL="171450" indent="-171450">
              <a:buFont typeface="Arial" panose="020B0604020202020204" pitchFamily="34" charset="0"/>
              <a:buChar char="•"/>
            </a:pPr>
            <a:r>
              <a:rPr lang="es-ES" dirty="0"/>
              <a:t>Tras medir también el tiempo de arranque de la App, es también ligeramente mejor en </a:t>
            </a:r>
            <a:r>
              <a:rPr lang="es-ES" dirty="0" err="1"/>
              <a:t>CollectionView</a:t>
            </a:r>
            <a:r>
              <a:rPr lang="es-ES" dirty="0"/>
              <a:t>.</a:t>
            </a:r>
          </a:p>
        </p:txBody>
      </p:sp>
      <p:pic>
        <p:nvPicPr>
          <p:cNvPr id="3" name="Imagen 2" descr="Imagen que contiene captura de pantalla, texto&#10;&#10;Descripción generada automáticamente">
            <a:extLst>
              <a:ext uri="{FF2B5EF4-FFF2-40B4-BE49-F238E27FC236}">
                <a16:creationId xmlns:a16="http://schemas.microsoft.com/office/drawing/2014/main" id="{A936CA2A-2BC6-4F8C-83F3-C92180CA8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986221" cy="3019294"/>
          </a:xfrm>
          <a:prstGeom prst="rect">
            <a:avLst/>
          </a:prstGeom>
        </p:spPr>
      </p:pic>
      <p:pic>
        <p:nvPicPr>
          <p:cNvPr id="7" name="Imagen 6" descr="Imagen que contiene captura de pantalla, texto&#10;&#10;Descripción generada automáticamente">
            <a:extLst>
              <a:ext uri="{FF2B5EF4-FFF2-40B4-BE49-F238E27FC236}">
                <a16:creationId xmlns:a16="http://schemas.microsoft.com/office/drawing/2014/main" id="{1F4078AA-DF25-43E4-9636-DF88870E5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74" y="1559429"/>
            <a:ext cx="4992485" cy="3019294"/>
          </a:xfrm>
          <a:prstGeom prst="rect">
            <a:avLst/>
          </a:prstGeom>
        </p:spPr>
      </p:pic>
      <p:pic>
        <p:nvPicPr>
          <p:cNvPr id="4" name="Imagen 3" descr="Imagen que contiene captura de pantalla&#10;&#10;Descripción generada automáticamente">
            <a:extLst>
              <a:ext uri="{FF2B5EF4-FFF2-40B4-BE49-F238E27FC236}">
                <a16:creationId xmlns:a16="http://schemas.microsoft.com/office/drawing/2014/main" id="{1F790B31-D2A4-472F-8592-E413080F3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6" y="1559429"/>
            <a:ext cx="1414462" cy="2444865"/>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03FC8E23-72B9-4D21-B547-E618994B8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6" y="1559429"/>
            <a:ext cx="1414462" cy="2444865"/>
          </a:xfrm>
          <a:prstGeom prst="rect">
            <a:avLst/>
          </a:prstGeom>
        </p:spPr>
      </p:pic>
    </p:spTree>
    <p:extLst>
      <p:ext uri="{BB962C8B-B14F-4D97-AF65-F5344CB8AC3E}">
        <p14:creationId xmlns:p14="http://schemas.microsoft.com/office/powerpoint/2010/main" val="176253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Visual</a:t>
            </a:r>
          </a:p>
          <a:p>
            <a:pPr algn="ctr" defTabSz="685714">
              <a:defRPr/>
            </a:pPr>
            <a:r>
              <a:rPr lang="en-US" sz="1800" spc="-75" dirty="0" err="1">
                <a:solidFill>
                  <a:srgbClr val="FFFFFF"/>
                </a:solidFill>
                <a:cs typeface="Segoe UI Light" panose="020B0502040204020203" pitchFamily="34" charset="0"/>
              </a:rPr>
              <a:t>Usando</a:t>
            </a:r>
            <a:r>
              <a:rPr lang="en-US" sz="1800" spc="-75" dirty="0">
                <a:solidFill>
                  <a:srgbClr val="FFFFFF"/>
                </a:solidFill>
                <a:cs typeface="Segoe UI Light" panose="020B0502040204020203" pitchFamily="34" charset="0"/>
              </a:rPr>
              <a:t> Material Design</a:t>
            </a:r>
          </a:p>
        </p:txBody>
      </p:sp>
    </p:spTree>
    <p:extLst>
      <p:ext uri="{BB962C8B-B14F-4D97-AF65-F5344CB8AC3E}">
        <p14:creationId xmlns:p14="http://schemas.microsoft.com/office/powerpoint/2010/main" val="22513913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normAutofit fontScale="90000"/>
          </a:bodyPr>
          <a:lstStyle/>
          <a:p>
            <a:r>
              <a:rPr lang="es-ES" sz="2700" b="1" dirty="0">
                <a:latin typeface="Calibri (Cuerpo)"/>
              </a:rPr>
              <a:t>Visual</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628907" y="1268016"/>
            <a:ext cx="8074507" cy="2592539"/>
          </a:xfrm>
        </p:spPr>
        <p:txBody>
          <a:bodyPr/>
          <a:lstStyle/>
          <a:p>
            <a:r>
              <a:rPr lang="es-ES" dirty="0"/>
              <a:t>Actualmente, muchas aplicaciones se ven a nivel estético exactamente igual en todas las plataformas. En Xamarin.Forms, para conseguir este resultado, en ocasiones hacen falta </a:t>
            </a:r>
            <a:r>
              <a:rPr lang="es-ES" dirty="0" err="1"/>
              <a:t>Custom</a:t>
            </a:r>
            <a:r>
              <a:rPr lang="es-ES" dirty="0"/>
              <a:t> Renders o efectos (código específico de plataforma) para conseguirlo.</a:t>
            </a:r>
          </a:p>
          <a:p>
            <a:r>
              <a:rPr lang="es-ES" dirty="0"/>
              <a:t>Por ese motivo, llega una nueva opción para conseguir la misma interfaz de usuario en diferentes plataformas sin necesidad de requerir tanto a </a:t>
            </a:r>
            <a:r>
              <a:rPr lang="es-ES" dirty="0" err="1"/>
              <a:t>Custom</a:t>
            </a:r>
            <a:r>
              <a:rPr lang="es-ES" dirty="0"/>
              <a:t> Renders o efectos.</a:t>
            </a:r>
          </a:p>
        </p:txBody>
      </p:sp>
    </p:spTree>
    <p:extLst>
      <p:ext uri="{BB962C8B-B14F-4D97-AF65-F5344CB8AC3E}">
        <p14:creationId xmlns:p14="http://schemas.microsoft.com/office/powerpoint/2010/main" val="16601111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DDA369D9-6827-4DFE-A3DF-3B6CC0A5B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25" y="1375550"/>
            <a:ext cx="1928695" cy="34247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_1554031271">
            <a:extLst>
              <a:ext uri="{FF2B5EF4-FFF2-40B4-BE49-F238E27FC236}">
                <a16:creationId xmlns:a16="http://schemas.microsoft.com/office/drawing/2014/main" id="{DB67B933-1F82-4CEC-91F5-4A1777B5E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199" y="1381203"/>
            <a:ext cx="1942541" cy="34534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phone_x">
            <a:extLst>
              <a:ext uri="{FF2B5EF4-FFF2-40B4-BE49-F238E27FC236}">
                <a16:creationId xmlns:a16="http://schemas.microsoft.com/office/drawing/2014/main" id="{09AFCCF1-E5D8-4D48-AF03-92A5815F6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6967" y="1391308"/>
            <a:ext cx="1780241" cy="35046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BFA068-895F-49F2-AE5E-528B8BB62C23}"/>
              </a:ext>
            </a:extLst>
          </p:cNvPr>
          <p:cNvSpPr txBox="1"/>
          <p:nvPr/>
        </p:nvSpPr>
        <p:spPr>
          <a:xfrm>
            <a:off x="782374" y="4905752"/>
            <a:ext cx="1565546" cy="276999"/>
          </a:xfrm>
          <a:prstGeom prst="rect">
            <a:avLst/>
          </a:prstGeom>
          <a:noFill/>
        </p:spPr>
        <p:txBody>
          <a:bodyPr wrap="square" rtlCol="0">
            <a:spAutoFit/>
          </a:bodyPr>
          <a:lstStyle/>
          <a:p>
            <a:r>
              <a:rPr lang="en-US" sz="1200" dirty="0"/>
              <a:t>Original - Gmail</a:t>
            </a:r>
          </a:p>
        </p:txBody>
      </p:sp>
      <p:sp>
        <p:nvSpPr>
          <p:cNvPr id="2" name="Title 1">
            <a:extLst>
              <a:ext uri="{FF2B5EF4-FFF2-40B4-BE49-F238E27FC236}">
                <a16:creationId xmlns:a16="http://schemas.microsoft.com/office/drawing/2014/main" id="{B7620970-7024-844B-A34C-B65BE55D631C}"/>
              </a:ext>
            </a:extLst>
          </p:cNvPr>
          <p:cNvSpPr>
            <a:spLocks noGrp="1"/>
          </p:cNvSpPr>
          <p:nvPr>
            <p:ph type="title"/>
          </p:nvPr>
        </p:nvSpPr>
        <p:spPr/>
        <p:txBody>
          <a:bodyPr>
            <a:normAutofit fontScale="90000"/>
          </a:bodyPr>
          <a:lstStyle/>
          <a:p>
            <a:r>
              <a:rPr lang="en-US" sz="2700" b="1" dirty="0">
                <a:latin typeface="Calibri (Cuerpo)"/>
              </a:rPr>
              <a:t>Visual con Material Design</a:t>
            </a:r>
          </a:p>
        </p:txBody>
      </p:sp>
    </p:spTree>
    <p:extLst>
      <p:ext uri="{BB962C8B-B14F-4D97-AF65-F5344CB8AC3E}">
        <p14:creationId xmlns:p14="http://schemas.microsoft.com/office/powerpoint/2010/main" val="31377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a:latin typeface="Calibri (Cuerpo)"/>
              </a:rPr>
              <a:t>¿</a:t>
            </a:r>
            <a:r>
              <a:rPr lang="en-US" sz="2700" b="1" dirty="0" err="1">
                <a:latin typeface="Calibri (Cuerpo)"/>
              </a:rPr>
              <a:t>Cómo</a:t>
            </a:r>
            <a:r>
              <a:rPr lang="en-US" sz="2700" b="1" dirty="0">
                <a:latin typeface="Calibri (Cuerpo)"/>
              </a:rPr>
              <a:t> </a:t>
            </a:r>
            <a:r>
              <a:rPr lang="en-US" sz="2700" b="1" dirty="0" err="1">
                <a:latin typeface="Calibri (Cuerpo)"/>
              </a:rPr>
              <a:t>usar</a:t>
            </a:r>
            <a:r>
              <a:rPr lang="en-US" sz="2700" b="1" dirty="0">
                <a:latin typeface="Calibri (Cuerpo)"/>
              </a:rPr>
              <a:t> Visual?</a:t>
            </a:r>
          </a:p>
        </p:txBody>
      </p:sp>
      <p:sp>
        <p:nvSpPr>
          <p:cNvPr id="4" name="Rettangolo 104"/>
          <p:cNvSpPr/>
          <p:nvPr/>
        </p:nvSpPr>
        <p:spPr>
          <a:xfrm>
            <a:off x="656553" y="3001633"/>
            <a:ext cx="7952974" cy="253916"/>
          </a:xfrm>
          <a:prstGeom prst="rect">
            <a:avLst/>
          </a:prstGeom>
        </p:spPr>
        <p:txBody>
          <a:bodyPr wrap="square">
            <a:spAutoFit/>
          </a:bodyPr>
          <a:lstStyle/>
          <a:p>
            <a:r>
              <a:rPr lang="es-ES" sz="1050" dirty="0" err="1">
                <a:latin typeface="Consolas" panose="020B0609020204030204" pitchFamily="49" charset="0"/>
              </a:rPr>
              <a:t>FormsMaterial.Init</a:t>
            </a:r>
            <a:r>
              <a:rPr lang="es-ES" sz="1050" dirty="0">
                <a:latin typeface="Consolas" panose="020B0609020204030204" pitchFamily="49" charset="0"/>
              </a:rPr>
              <a:t>();</a:t>
            </a:r>
            <a:endParaRPr lang="it-IT" sz="1050" dirty="0"/>
          </a:p>
        </p:txBody>
      </p:sp>
      <p:sp>
        <p:nvSpPr>
          <p:cNvPr id="5" name="object 5"/>
          <p:cNvSpPr/>
          <p:nvPr/>
        </p:nvSpPr>
        <p:spPr>
          <a:xfrm>
            <a:off x="628907" y="2950322"/>
            <a:ext cx="8093996" cy="326357"/>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pic>
        <p:nvPicPr>
          <p:cNvPr id="9" name="Imagen 8">
            <a:extLst>
              <a:ext uri="{FF2B5EF4-FFF2-40B4-BE49-F238E27FC236}">
                <a16:creationId xmlns:a16="http://schemas.microsoft.com/office/drawing/2014/main" id="{C37D4725-7EE7-4E19-9A35-90F363C06E37}"/>
              </a:ext>
            </a:extLst>
          </p:cNvPr>
          <p:cNvPicPr>
            <a:picLocks noChangeAspect="1"/>
          </p:cNvPicPr>
          <p:nvPr/>
        </p:nvPicPr>
        <p:blipFill>
          <a:blip r:embed="rId3"/>
          <a:stretch>
            <a:fillRect/>
          </a:stretch>
        </p:blipFill>
        <p:spPr>
          <a:xfrm>
            <a:off x="628907" y="1217989"/>
            <a:ext cx="4844344" cy="1693037"/>
          </a:xfrm>
          <a:prstGeom prst="rect">
            <a:avLst/>
          </a:prstGeom>
        </p:spPr>
      </p:pic>
      <p:sp>
        <p:nvSpPr>
          <p:cNvPr id="10" name="Rettangolo 104">
            <a:extLst>
              <a:ext uri="{FF2B5EF4-FFF2-40B4-BE49-F238E27FC236}">
                <a16:creationId xmlns:a16="http://schemas.microsoft.com/office/drawing/2014/main" id="{5EFCD45D-1A39-4D2E-8849-6B8FA6D6673A}"/>
              </a:ext>
            </a:extLst>
          </p:cNvPr>
          <p:cNvSpPr/>
          <p:nvPr/>
        </p:nvSpPr>
        <p:spPr>
          <a:xfrm>
            <a:off x="656553" y="3442025"/>
            <a:ext cx="7952974" cy="577081"/>
          </a:xfrm>
          <a:prstGeom prst="rect">
            <a:avLst/>
          </a:prstGeom>
        </p:spPr>
        <p:txBody>
          <a:bodyPr wrap="square">
            <a:spAutoFit/>
          </a:bodyPr>
          <a:lstStyle/>
          <a:p>
            <a:r>
              <a:rPr lang="es-ES" sz="1050" dirty="0">
                <a:latin typeface="Consolas" panose="020B0609020204030204" pitchFamily="49" charset="0"/>
              </a:rPr>
              <a:t>&lt;</a:t>
            </a:r>
            <a:r>
              <a:rPr lang="es-ES" sz="1050" dirty="0" err="1">
                <a:latin typeface="Consolas" panose="020B0609020204030204" pitchFamily="49" charset="0"/>
              </a:rPr>
              <a:t>ContentPage</a:t>
            </a:r>
            <a:r>
              <a:rPr lang="es-ES" sz="1050" dirty="0">
                <a:latin typeface="Consolas" panose="020B0609020204030204" pitchFamily="49" charset="0"/>
              </a:rPr>
              <a:t> Visual=“Material”&gt;</a:t>
            </a:r>
          </a:p>
          <a:p>
            <a:r>
              <a:rPr lang="es-ES" sz="1050" dirty="0">
                <a:latin typeface="Consolas" panose="020B0609020204030204" pitchFamily="49" charset="0"/>
              </a:rPr>
              <a:t>…</a:t>
            </a:r>
          </a:p>
          <a:p>
            <a:r>
              <a:rPr lang="es-ES" sz="1050" dirty="0">
                <a:latin typeface="Consolas" panose="020B0609020204030204" pitchFamily="49" charset="0"/>
              </a:rPr>
              <a:t>&lt;/</a:t>
            </a:r>
            <a:r>
              <a:rPr lang="es-ES" sz="1050" dirty="0" err="1">
                <a:latin typeface="Consolas" panose="020B0609020204030204" pitchFamily="49" charset="0"/>
              </a:rPr>
              <a:t>ContentPage</a:t>
            </a:r>
            <a:r>
              <a:rPr lang="es-ES" sz="1050" dirty="0">
                <a:latin typeface="Consolas" panose="020B0609020204030204" pitchFamily="49" charset="0"/>
              </a:rPr>
              <a:t>&gt;</a:t>
            </a:r>
            <a:endParaRPr lang="it-IT" sz="1050" dirty="0"/>
          </a:p>
        </p:txBody>
      </p:sp>
      <p:sp>
        <p:nvSpPr>
          <p:cNvPr id="11" name="object 5">
            <a:extLst>
              <a:ext uri="{FF2B5EF4-FFF2-40B4-BE49-F238E27FC236}">
                <a16:creationId xmlns:a16="http://schemas.microsoft.com/office/drawing/2014/main" id="{D7A6693F-D6D4-48C0-8F74-E37D668245AD}"/>
              </a:ext>
            </a:extLst>
          </p:cNvPr>
          <p:cNvSpPr/>
          <p:nvPr/>
        </p:nvSpPr>
        <p:spPr>
          <a:xfrm>
            <a:off x="628907" y="3390713"/>
            <a:ext cx="8093996" cy="656852"/>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
        <p:nvSpPr>
          <p:cNvPr id="13" name="Marcador de texto 2">
            <a:extLst>
              <a:ext uri="{FF2B5EF4-FFF2-40B4-BE49-F238E27FC236}">
                <a16:creationId xmlns:a16="http://schemas.microsoft.com/office/drawing/2014/main" id="{8D4AF819-338F-4F66-B8E1-8553F0373982}"/>
              </a:ext>
            </a:extLst>
          </p:cNvPr>
          <p:cNvSpPr txBox="1">
            <a:spLocks/>
          </p:cNvSpPr>
          <p:nvPr/>
        </p:nvSpPr>
        <p:spPr>
          <a:xfrm>
            <a:off x="595786" y="4096146"/>
            <a:ext cx="8074507" cy="1047354"/>
          </a:xfrm>
          <a:prstGeom prst="rect">
            <a:avLst/>
          </a:prstGeom>
        </p:spPr>
        <p:txBody>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s-ES" sz="1200" dirty="0"/>
              <a:t>Los valores posibles de la propiedad Visual:</a:t>
            </a:r>
          </a:p>
          <a:p>
            <a:r>
              <a:rPr lang="es-ES" sz="1200" dirty="0"/>
              <a:t>Default : indica que la vista debe presentarse mediante el representador predeterminado.</a:t>
            </a:r>
          </a:p>
          <a:p>
            <a:r>
              <a:rPr lang="es-ES" sz="1200" dirty="0" err="1"/>
              <a:t>MatchParent</a:t>
            </a:r>
            <a:r>
              <a:rPr lang="es-ES" sz="1200" dirty="0"/>
              <a:t> : indica que la vista debe utilizar el representador mismo como su elemento primario directo.</a:t>
            </a:r>
          </a:p>
          <a:p>
            <a:r>
              <a:rPr lang="es-ES" sz="1200" dirty="0"/>
              <a:t>Material : indica que la vista debe representar con un procesador de material.</a:t>
            </a:r>
          </a:p>
        </p:txBody>
      </p:sp>
    </p:spTree>
    <p:extLst>
      <p:ext uri="{BB962C8B-B14F-4D97-AF65-F5344CB8AC3E}">
        <p14:creationId xmlns:p14="http://schemas.microsoft.com/office/powerpoint/2010/main" val="3862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0"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Visual</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775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Media de 5 medidas.</a:t>
            </a:r>
          </a:p>
          <a:p>
            <a:pPr marL="171450" indent="-171450">
              <a:buFont typeface="Arial" panose="020B0604020202020204" pitchFamily="34" charset="0"/>
              <a:buChar char="•"/>
            </a:pPr>
            <a:r>
              <a:rPr lang="es-ES" dirty="0"/>
              <a:t>Todos los renderers de Visual son </a:t>
            </a:r>
            <a:r>
              <a:rPr lang="es-ES" dirty="0" err="1"/>
              <a:t>Fast</a:t>
            </a:r>
            <a:r>
              <a:rPr lang="es-ES" dirty="0"/>
              <a:t> Renderers. </a:t>
            </a:r>
          </a:p>
          <a:p>
            <a:pPr marL="171450" indent="-171450">
              <a:buFont typeface="Arial" panose="020B0604020202020204" pitchFamily="34" charset="0"/>
              <a:buChar char="•"/>
            </a:pPr>
            <a:r>
              <a:rPr lang="es-ES" dirty="0"/>
              <a:t>Los renderers de Visual tienen un rendimiento general mejor que los de por defecto (salvo el </a:t>
            </a:r>
            <a:r>
              <a:rPr lang="es-ES" dirty="0" err="1"/>
              <a:t>Entry</a:t>
            </a:r>
            <a:r>
              <a:rPr lang="es-ES" dirty="0"/>
              <a:t>).</a:t>
            </a:r>
          </a:p>
          <a:p>
            <a:pPr marL="171450" indent="-171450">
              <a:buFont typeface="Arial" panose="020B0604020202020204" pitchFamily="34" charset="0"/>
              <a:buChar char="•"/>
            </a:pPr>
            <a:r>
              <a:rPr lang="es-ES" dirty="0"/>
              <a:t>La gestión de recursos (eventos, dependencias, etc.) es mejor en los renderers en Visual, impacta en el consumo de memoria. Mejor con Visual.</a:t>
            </a:r>
          </a:p>
        </p:txBody>
      </p:sp>
      <p:pic>
        <p:nvPicPr>
          <p:cNvPr id="3" name="Imagen 2" descr="Imagen que contiene captura de pantalla&#10;&#10;Descripción generada automáticamente">
            <a:extLst>
              <a:ext uri="{FF2B5EF4-FFF2-40B4-BE49-F238E27FC236}">
                <a16:creationId xmlns:a16="http://schemas.microsoft.com/office/drawing/2014/main" id="{5E4E7B80-1105-4F16-9D46-81400AC4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7" y="1483848"/>
            <a:ext cx="1396487" cy="2214166"/>
          </a:xfrm>
          <a:prstGeom prst="rect">
            <a:avLst/>
          </a:prstGeom>
        </p:spPr>
      </p:pic>
      <p:pic>
        <p:nvPicPr>
          <p:cNvPr id="2" name="Imagen 1">
            <a:extLst>
              <a:ext uri="{FF2B5EF4-FFF2-40B4-BE49-F238E27FC236}">
                <a16:creationId xmlns:a16="http://schemas.microsoft.com/office/drawing/2014/main" id="{7D35D0A4-2A1E-4288-988D-17CA3A186624}"/>
              </a:ext>
            </a:extLst>
          </p:cNvPr>
          <p:cNvPicPr>
            <a:picLocks noChangeAspect="1"/>
          </p:cNvPicPr>
          <p:nvPr/>
        </p:nvPicPr>
        <p:blipFill>
          <a:blip r:embed="rId3"/>
          <a:stretch>
            <a:fillRect/>
          </a:stretch>
        </p:blipFill>
        <p:spPr>
          <a:xfrm>
            <a:off x="1553074" y="1483848"/>
            <a:ext cx="4996373" cy="3025442"/>
          </a:xfrm>
          <a:prstGeom prst="rect">
            <a:avLst/>
          </a:prstGeom>
        </p:spPr>
      </p:pic>
      <p:pic>
        <p:nvPicPr>
          <p:cNvPr id="9" name="Imagen 8">
            <a:extLst>
              <a:ext uri="{FF2B5EF4-FFF2-40B4-BE49-F238E27FC236}">
                <a16:creationId xmlns:a16="http://schemas.microsoft.com/office/drawing/2014/main" id="{7A2544DE-531C-4800-9FE3-E8570FBEC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581" y="1483848"/>
            <a:ext cx="4996372" cy="3025442"/>
          </a:xfrm>
          <a:prstGeom prst="rect">
            <a:avLst/>
          </a:prstGeom>
        </p:spPr>
      </p:pic>
    </p:spTree>
    <p:extLst>
      <p:ext uri="{BB962C8B-B14F-4D97-AF65-F5344CB8AC3E}">
        <p14:creationId xmlns:p14="http://schemas.microsoft.com/office/powerpoint/2010/main" val="38942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p:txBody>
          <a:bodyPr>
            <a:normAutofit fontScale="90000"/>
          </a:bodyPr>
          <a:lstStyle/>
          <a:p>
            <a:r>
              <a:rPr lang="es-ES" dirty="0"/>
              <a:t>Suma y sigue. No hay </a:t>
            </a:r>
            <a:r>
              <a:rPr lang="es-ES" i="1" dirty="0"/>
              <a:t>“magia”.</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p:txBody>
          <a:bodyPr>
            <a:normAutofit lnSpcReduction="10000"/>
          </a:bodyPr>
          <a:lstStyle/>
          <a:p>
            <a:pPr marL="171450" indent="-171450">
              <a:buFont typeface="Arial" panose="020B0604020202020204" pitchFamily="34" charset="0"/>
              <a:buChar char="•"/>
            </a:pPr>
            <a:r>
              <a:rPr lang="en-US" sz="1650" dirty="0" err="1">
                <a:cs typeface="Helvetica" panose="020B0604020202020204" pitchFamily="34" charset="0"/>
              </a:rPr>
              <a:t>Vamos</a:t>
            </a:r>
            <a:r>
              <a:rPr lang="en-US" sz="1650" dirty="0">
                <a:cs typeface="Helvetica" panose="020B0604020202020204" pitchFamily="34" charset="0"/>
              </a:rPr>
              <a:t> a </a:t>
            </a:r>
            <a:r>
              <a:rPr lang="en-US" sz="1650" dirty="0" err="1">
                <a:cs typeface="Helvetica" panose="020B0604020202020204" pitchFamily="34" charset="0"/>
              </a:rPr>
              <a:t>ver</a:t>
            </a:r>
            <a:r>
              <a:rPr lang="en-US" sz="1650" dirty="0">
                <a:cs typeface="Helvetica" panose="020B0604020202020204" pitchFamily="34" charset="0"/>
              </a:rPr>
              <a:t> una </a:t>
            </a:r>
            <a:r>
              <a:rPr lang="en-US" sz="1650" dirty="0" err="1">
                <a:cs typeface="Helvetica" panose="020B0604020202020204" pitchFamily="34" charset="0"/>
              </a:rPr>
              <a:t>sucesión</a:t>
            </a:r>
            <a:r>
              <a:rPr lang="en-US" sz="1650" dirty="0">
                <a:cs typeface="Helvetica" panose="020B0604020202020204" pitchFamily="34" charset="0"/>
              </a:rPr>
              <a:t> de ideas y </a:t>
            </a:r>
            <a:r>
              <a:rPr lang="en-US" sz="1650" dirty="0" err="1">
                <a:cs typeface="Helvetica" panose="020B0604020202020204" pitchFamily="34" charset="0"/>
              </a:rPr>
              <a:t>consejos</a:t>
            </a:r>
            <a:r>
              <a:rPr lang="en-US" sz="1650" dirty="0">
                <a:cs typeface="Helvetica" panose="020B0604020202020204" pitchFamily="34" charset="0"/>
              </a:rPr>
              <a:t> </a:t>
            </a:r>
            <a:r>
              <a:rPr lang="en-US" sz="1650" dirty="0" err="1">
                <a:cs typeface="Helvetica" panose="020B0604020202020204" pitchFamily="34" charset="0"/>
              </a:rPr>
              <a:t>relacionadas</a:t>
            </a:r>
            <a:r>
              <a:rPr lang="en-US" sz="1650" dirty="0">
                <a:cs typeface="Helvetica" panose="020B0604020202020204" pitchFamily="34" charset="0"/>
              </a:rPr>
              <a:t> con </a:t>
            </a:r>
            <a:r>
              <a:rPr lang="en-US" sz="1650" dirty="0" err="1">
                <a:cs typeface="Helvetica" panose="020B0604020202020204" pitchFamily="34" charset="0"/>
              </a:rPr>
              <a:t>Xamarin.Forms</a:t>
            </a:r>
            <a:r>
              <a:rPr lang="en-US" sz="1650" dirty="0">
                <a:cs typeface="Helvetica" panose="020B0604020202020204" pitchFamily="34" charset="0"/>
              </a:rPr>
              <a:t>. de los puntos vistos </a:t>
            </a:r>
            <a:r>
              <a:rPr lang="en-US" sz="1650" dirty="0" err="1">
                <a:cs typeface="Helvetica" panose="020B0604020202020204" pitchFamily="34" charset="0"/>
              </a:rPr>
              <a:t>os</a:t>
            </a:r>
            <a:r>
              <a:rPr lang="en-US" sz="1650" dirty="0">
                <a:cs typeface="Helvetica" panose="020B0604020202020204" pitchFamily="34" charset="0"/>
              </a:rPr>
              <a:t> </a:t>
            </a:r>
            <a:r>
              <a:rPr lang="en-US" sz="1650" dirty="0" err="1">
                <a:cs typeface="Helvetica" panose="020B0604020202020204" pitchFamily="34" charset="0"/>
              </a:rPr>
              <a:t>daran</a:t>
            </a:r>
            <a:r>
              <a:rPr lang="en-US" sz="1650" dirty="0">
                <a:cs typeface="Helvetica" panose="020B0604020202020204" pitchFamily="34" charset="0"/>
              </a:rPr>
              <a:t> </a:t>
            </a:r>
            <a:r>
              <a:rPr lang="en-US" sz="1650" dirty="0" err="1">
                <a:cs typeface="Helvetica" panose="020B0604020202020204" pitchFamily="34" charset="0"/>
              </a:rPr>
              <a:t>pequeñas</a:t>
            </a:r>
            <a:r>
              <a:rPr lang="en-US" sz="1650" dirty="0">
                <a:cs typeface="Helvetica" panose="020B0604020202020204" pitchFamily="34" charset="0"/>
              </a:rPr>
              <a:t> </a:t>
            </a:r>
            <a:r>
              <a:rPr lang="en-US" sz="1650" dirty="0" err="1">
                <a:cs typeface="Helvetica" panose="020B0604020202020204" pitchFamily="34" charset="0"/>
              </a:rPr>
              <a:t>mejoras</a:t>
            </a:r>
            <a:r>
              <a:rPr lang="en-US" sz="1650" dirty="0">
                <a:cs typeface="Helvetica" panose="020B0604020202020204" pitchFamily="34" charset="0"/>
              </a:rPr>
              <a:t> </a:t>
            </a:r>
            <a:r>
              <a:rPr lang="en-US" sz="1650" dirty="0" err="1">
                <a:cs typeface="Helvetica" panose="020B0604020202020204" pitchFamily="34" charset="0"/>
              </a:rPr>
              <a:t>en</a:t>
            </a:r>
            <a:r>
              <a:rPr lang="en-US" sz="1650" dirty="0">
                <a:cs typeface="Helvetica" panose="020B0604020202020204" pitchFamily="34" charset="0"/>
              </a:rPr>
              <a:t> el </a:t>
            </a:r>
            <a:r>
              <a:rPr lang="en-US" sz="1650" dirty="0" err="1">
                <a:cs typeface="Helvetica" panose="020B0604020202020204" pitchFamily="34" charset="0"/>
              </a:rPr>
              <a:t>rendimiento</a:t>
            </a:r>
            <a:r>
              <a:rPr lang="en-US" sz="1650" dirty="0">
                <a:cs typeface="Helvetica" panose="020B0604020202020204" pitchFamily="34" charset="0"/>
              </a:rPr>
              <a:t>. No hay </a:t>
            </a:r>
            <a:r>
              <a:rPr lang="en-US" sz="1650" i="1" dirty="0">
                <a:cs typeface="Helvetica" panose="020B0604020202020204" pitchFamily="34" charset="0"/>
              </a:rPr>
              <a:t>“</a:t>
            </a:r>
            <a:r>
              <a:rPr lang="en-US" sz="1650" i="1" dirty="0" err="1">
                <a:cs typeface="Helvetica" panose="020B0604020202020204" pitchFamily="34" charset="0"/>
              </a:rPr>
              <a:t>líneas</a:t>
            </a:r>
            <a:r>
              <a:rPr lang="en-US" sz="1650" i="1" dirty="0">
                <a:cs typeface="Helvetica" panose="020B0604020202020204" pitchFamily="34" charset="0"/>
              </a:rPr>
              <a:t> </a:t>
            </a:r>
            <a:r>
              <a:rPr lang="en-US" sz="1650" i="1" dirty="0" err="1">
                <a:cs typeface="Helvetica" panose="020B0604020202020204" pitchFamily="34" charset="0"/>
              </a:rPr>
              <a:t>mágicas</a:t>
            </a:r>
            <a:r>
              <a:rPr lang="en-US" sz="1650" i="1" dirty="0">
                <a:cs typeface="Helvetica" panose="020B0604020202020204" pitchFamily="34" charset="0"/>
              </a:rPr>
              <a:t>”, </a:t>
            </a:r>
            <a:r>
              <a:rPr lang="en-US" sz="1650" dirty="0" err="1">
                <a:cs typeface="Helvetica" panose="020B0604020202020204" pitchFamily="34" charset="0"/>
              </a:rPr>
              <a:t>hablamos</a:t>
            </a:r>
            <a:r>
              <a:rPr lang="en-US" sz="1650" dirty="0">
                <a:cs typeface="Helvetica" panose="020B0604020202020204" pitchFamily="34" charset="0"/>
              </a:rPr>
              <a:t> de un </a:t>
            </a:r>
            <a:r>
              <a:rPr lang="en-US" sz="1650" i="1" dirty="0">
                <a:cs typeface="Helvetica" panose="020B0604020202020204" pitchFamily="34" charset="0"/>
              </a:rPr>
              <a:t>“</a:t>
            </a:r>
            <a:r>
              <a:rPr lang="en-US" sz="1650" i="1" dirty="0" err="1">
                <a:cs typeface="Helvetica" panose="020B0604020202020204" pitchFamily="34" charset="0"/>
              </a:rPr>
              <a:t>suma</a:t>
            </a:r>
            <a:r>
              <a:rPr lang="en-US" sz="1650" i="1" dirty="0">
                <a:cs typeface="Helvetica" panose="020B0604020202020204" pitchFamily="34" charset="0"/>
              </a:rPr>
              <a:t> y </a:t>
            </a:r>
            <a:r>
              <a:rPr lang="en-US" sz="1650" i="1" dirty="0" err="1">
                <a:cs typeface="Helvetica" panose="020B0604020202020204" pitchFamily="34" charset="0"/>
              </a:rPr>
              <a:t>sigue</a:t>
            </a:r>
            <a:r>
              <a:rPr lang="en-US" sz="1650" i="1" dirty="0">
                <a:cs typeface="Helvetica" panose="020B0604020202020204" pitchFamily="34" charset="0"/>
              </a:rPr>
              <a:t>”.</a:t>
            </a:r>
          </a:p>
          <a:p>
            <a:pPr marL="171450" indent="-171450">
              <a:buFont typeface="Arial" panose="020B0604020202020204" pitchFamily="34" charset="0"/>
              <a:buChar char="•"/>
            </a:pPr>
            <a:r>
              <a:rPr lang="en-US" sz="1650" dirty="0">
                <a:cs typeface="Helvetica" panose="020B0604020202020204" pitchFamily="34" charset="0"/>
              </a:rPr>
              <a:t>Cambio a </a:t>
            </a:r>
            <a:r>
              <a:rPr lang="en-US" sz="1650" dirty="0" err="1">
                <a:cs typeface="Helvetica" panose="020B0604020202020204" pitchFamily="34" charset="0"/>
              </a:rPr>
              <a:t>cambio</a:t>
            </a:r>
            <a:r>
              <a:rPr lang="en-US" sz="1650" dirty="0">
                <a:cs typeface="Helvetica" panose="020B0604020202020204" pitchFamily="34" charset="0"/>
              </a:rPr>
              <a:t> </a:t>
            </a:r>
            <a:r>
              <a:rPr lang="en-US" sz="1650" dirty="0" err="1">
                <a:cs typeface="Helvetica" panose="020B0604020202020204" pitchFamily="34" charset="0"/>
              </a:rPr>
              <a:t>si</a:t>
            </a:r>
            <a:r>
              <a:rPr lang="en-US" sz="1650" dirty="0">
                <a:cs typeface="Helvetica" panose="020B0604020202020204" pitchFamily="34" charset="0"/>
              </a:rPr>
              <a:t> se </a:t>
            </a:r>
            <a:r>
              <a:rPr lang="en-US" sz="1650" dirty="0" err="1">
                <a:cs typeface="Helvetica" panose="020B0604020202020204" pitchFamily="34" charset="0"/>
              </a:rPr>
              <a:t>consiguen</a:t>
            </a:r>
            <a:r>
              <a:rPr lang="en-US" sz="1650" dirty="0">
                <a:cs typeface="Helvetica" panose="020B0604020202020204" pitchFamily="34" charset="0"/>
              </a:rPr>
              <a:t> </a:t>
            </a:r>
            <a:r>
              <a:rPr lang="en-US" sz="1650" dirty="0" err="1">
                <a:cs typeface="Helvetica" panose="020B0604020202020204" pitchFamily="34" charset="0"/>
              </a:rPr>
              <a:t>resultados</a:t>
            </a:r>
            <a:r>
              <a:rPr lang="en-US" sz="1650" dirty="0">
                <a:cs typeface="Helvetica" panose="020B0604020202020204" pitchFamily="34" charset="0"/>
              </a:rPr>
              <a:t>.</a:t>
            </a:r>
          </a:p>
          <a:p>
            <a:endParaRPr lang="es-ES" dirty="0"/>
          </a:p>
        </p:txBody>
      </p:sp>
      <p:pic>
        <p:nvPicPr>
          <p:cNvPr id="8" name="Imagen 7" descr="Imagen que contiene animal, mamífero, primate, mono&#10;&#10;Descripción generada automáticamente">
            <a:extLst>
              <a:ext uri="{FF2B5EF4-FFF2-40B4-BE49-F238E27FC236}">
                <a16:creationId xmlns:a16="http://schemas.microsoft.com/office/drawing/2014/main" id="{9D1D9D31-33EE-4F09-9A9A-21AF49440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0" y="80682"/>
            <a:ext cx="2852145" cy="5143500"/>
          </a:xfrm>
          <a:prstGeom prst="rect">
            <a:avLst/>
          </a:prstGeom>
        </p:spPr>
      </p:pic>
      <p:pic>
        <p:nvPicPr>
          <p:cNvPr id="9" name="Imagen 8" descr="Imagen que contiene gato, sentado, blanco, mamífero&#10;&#10;Descripción generada automáticamente">
            <a:extLst>
              <a:ext uri="{FF2B5EF4-FFF2-40B4-BE49-F238E27FC236}">
                <a16:creationId xmlns:a16="http://schemas.microsoft.com/office/drawing/2014/main" id="{481C554A-7DCE-43C9-B839-82CAECBA4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994" y="3302810"/>
            <a:ext cx="1744408" cy="1840690"/>
          </a:xfrm>
          <a:prstGeom prst="rect">
            <a:avLst/>
          </a:prstGeom>
        </p:spPr>
      </p:pic>
    </p:spTree>
    <p:extLst>
      <p:ext uri="{BB962C8B-B14F-4D97-AF65-F5344CB8AC3E}">
        <p14:creationId xmlns:p14="http://schemas.microsoft.com/office/powerpoint/2010/main" val="382249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435">
                                          <p:stCondLst>
                                            <p:cond delay="0"/>
                                          </p:stCondLst>
                                        </p:cTn>
                                        <p:tgtEl>
                                          <p:spTgt spid="9"/>
                                        </p:tgtEl>
                                      </p:cBhvr>
                                    </p:animEffect>
                                    <p:anim calcmode="lin" valueType="num">
                                      <p:cBhvr>
                                        <p:cTn id="13"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6"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7"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8" dur="20">
                                          <p:stCondLst>
                                            <p:cond delay="487"/>
                                          </p:stCondLst>
                                        </p:cTn>
                                        <p:tgtEl>
                                          <p:spTgt spid="9"/>
                                        </p:tgtEl>
                                      </p:cBhvr>
                                      <p:to x="100000" y="60000"/>
                                    </p:animScale>
                                    <p:animScale>
                                      <p:cBhvr>
                                        <p:cTn id="19" dur="124" decel="50000">
                                          <p:stCondLst>
                                            <p:cond delay="507"/>
                                          </p:stCondLst>
                                        </p:cTn>
                                        <p:tgtEl>
                                          <p:spTgt spid="9"/>
                                        </p:tgtEl>
                                      </p:cBhvr>
                                      <p:to x="100000" y="100000"/>
                                    </p:animScale>
                                    <p:animScale>
                                      <p:cBhvr>
                                        <p:cTn id="20" dur="20">
                                          <p:stCondLst>
                                            <p:cond delay="984"/>
                                          </p:stCondLst>
                                        </p:cTn>
                                        <p:tgtEl>
                                          <p:spTgt spid="9"/>
                                        </p:tgtEl>
                                      </p:cBhvr>
                                      <p:to x="100000" y="80000"/>
                                    </p:animScale>
                                    <p:animScale>
                                      <p:cBhvr>
                                        <p:cTn id="21" dur="124" decel="50000">
                                          <p:stCondLst>
                                            <p:cond delay="1004"/>
                                          </p:stCondLst>
                                        </p:cTn>
                                        <p:tgtEl>
                                          <p:spTgt spid="9"/>
                                        </p:tgtEl>
                                      </p:cBhvr>
                                      <p:to x="100000" y="100000"/>
                                    </p:animScale>
                                    <p:animScale>
                                      <p:cBhvr>
                                        <p:cTn id="22" dur="20">
                                          <p:stCondLst>
                                            <p:cond delay="1231"/>
                                          </p:stCondLst>
                                        </p:cTn>
                                        <p:tgtEl>
                                          <p:spTgt spid="9"/>
                                        </p:tgtEl>
                                      </p:cBhvr>
                                      <p:to x="100000" y="90000"/>
                                    </p:animScale>
                                    <p:animScale>
                                      <p:cBhvr>
                                        <p:cTn id="23" dur="124" decel="50000">
                                          <p:stCondLst>
                                            <p:cond delay="1251"/>
                                          </p:stCondLst>
                                        </p:cTn>
                                        <p:tgtEl>
                                          <p:spTgt spid="9"/>
                                        </p:tgtEl>
                                      </p:cBhvr>
                                      <p:to x="100000" y="100000"/>
                                    </p:animScale>
                                    <p:animScale>
                                      <p:cBhvr>
                                        <p:cTn id="24" dur="20">
                                          <p:stCondLst>
                                            <p:cond delay="1356"/>
                                          </p:stCondLst>
                                        </p:cTn>
                                        <p:tgtEl>
                                          <p:spTgt spid="9"/>
                                        </p:tgtEl>
                                      </p:cBhvr>
                                      <p:to x="100000" y="95000"/>
                                    </p:animScale>
                                    <p:animScale>
                                      <p:cBhvr>
                                        <p:cTn id="25" dur="124" decel="50000">
                                          <p:stCondLst>
                                            <p:cond delay="1376"/>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s-ES" dirty="0"/>
              <a:t>Visual</a:t>
            </a:r>
            <a:endParaRPr lang="en-US" dirty="0"/>
          </a:p>
        </p:txBody>
      </p:sp>
    </p:spTree>
    <p:extLst>
      <p:ext uri="{BB962C8B-B14F-4D97-AF65-F5344CB8AC3E}">
        <p14:creationId xmlns:p14="http://schemas.microsoft.com/office/powerpoint/2010/main" val="79518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Shell</a:t>
            </a:r>
          </a:p>
          <a:p>
            <a:pPr algn="ctr" defTabSz="685714">
              <a:defRPr/>
            </a:pPr>
            <a:r>
              <a:rPr lang="en-US" sz="1800" spc="-75" dirty="0">
                <a:solidFill>
                  <a:srgbClr val="FFFFFF"/>
                </a:solidFill>
                <a:cs typeface="Segoe UI Light" panose="020B0502040204020203" pitchFamily="34" charset="0"/>
              </a:rPr>
              <a:t>La </a:t>
            </a:r>
            <a:r>
              <a:rPr lang="en-US" sz="1800" spc="-75" dirty="0" err="1">
                <a:solidFill>
                  <a:srgbClr val="FFFFFF"/>
                </a:solidFill>
                <a:cs typeface="Segoe UI Light" panose="020B0502040204020203" pitchFamily="34" charset="0"/>
              </a:rPr>
              <a:t>estructura</a:t>
            </a:r>
            <a:r>
              <a:rPr lang="en-US" sz="1800" spc="-75" dirty="0">
                <a:solidFill>
                  <a:srgbClr val="FFFFFF"/>
                </a:solidFill>
                <a:cs typeface="Segoe UI Light" panose="020B0502040204020203" pitchFamily="34" charset="0"/>
              </a:rPr>
              <a:t> de la App</a:t>
            </a:r>
          </a:p>
        </p:txBody>
      </p:sp>
    </p:spTree>
    <p:extLst>
      <p:ext uri="{BB962C8B-B14F-4D97-AF65-F5344CB8AC3E}">
        <p14:creationId xmlns:p14="http://schemas.microsoft.com/office/powerpoint/2010/main" val="32159450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B6C9-C276-48B1-930B-A3A1C2AE858D}"/>
              </a:ext>
            </a:extLst>
          </p:cNvPr>
          <p:cNvSpPr>
            <a:spLocks noGrp="1"/>
          </p:cNvSpPr>
          <p:nvPr>
            <p:ph type="title"/>
          </p:nvPr>
        </p:nvSpPr>
        <p:spPr/>
        <p:txBody>
          <a:bodyPr>
            <a:normAutofit fontScale="90000"/>
          </a:bodyPr>
          <a:lstStyle/>
          <a:p>
            <a:r>
              <a:rPr lang="en-US" sz="2700" b="1" dirty="0" err="1">
                <a:latin typeface="Calibri (Cuerpo)"/>
              </a:rPr>
              <a:t>Introducción</a:t>
            </a:r>
            <a:r>
              <a:rPr lang="en-US" sz="2700" b="1" dirty="0">
                <a:latin typeface="Calibri (Cuerpo)"/>
              </a:rPr>
              <a:t> a </a:t>
            </a:r>
            <a:r>
              <a:rPr lang="en-US" sz="2700" b="1" dirty="0" err="1">
                <a:latin typeface="Calibri (Cuerpo)"/>
              </a:rPr>
              <a:t>Xamarin.Forms</a:t>
            </a:r>
            <a:r>
              <a:rPr lang="en-US" sz="2700" b="1" dirty="0">
                <a:latin typeface="Calibri (Cuerpo)"/>
              </a:rPr>
              <a:t> Shell</a:t>
            </a:r>
          </a:p>
        </p:txBody>
      </p:sp>
      <p:sp>
        <p:nvSpPr>
          <p:cNvPr id="3" name="Content Placeholder 2">
            <a:extLst>
              <a:ext uri="{FF2B5EF4-FFF2-40B4-BE49-F238E27FC236}">
                <a16:creationId xmlns:a16="http://schemas.microsoft.com/office/drawing/2014/main" id="{91ABE9EF-9D35-4AAB-A01D-B56FF41A0B3B}"/>
              </a:ext>
            </a:extLst>
          </p:cNvPr>
          <p:cNvSpPr>
            <a:spLocks noGrp="1"/>
          </p:cNvSpPr>
          <p:nvPr>
            <p:ph sz="quarter" idx="10"/>
          </p:nvPr>
        </p:nvSpPr>
        <p:spPr>
          <a:xfrm>
            <a:off x="628907" y="1076423"/>
            <a:ext cx="5811186" cy="1431068"/>
          </a:xfrm>
        </p:spPr>
        <p:txBody>
          <a:bodyPr>
            <a:normAutofit fontScale="32500" lnSpcReduction="20000"/>
          </a:bodyPr>
          <a:lstStyle/>
          <a:p>
            <a:pPr>
              <a:buNone/>
            </a:pPr>
            <a:r>
              <a:rPr lang="en-US" dirty="0" err="1"/>
              <a:t>Facilita</a:t>
            </a:r>
            <a:r>
              <a:rPr lang="en-US" dirty="0"/>
              <a:t> la </a:t>
            </a:r>
            <a:r>
              <a:rPr lang="en-US" dirty="0" err="1"/>
              <a:t>creación</a:t>
            </a:r>
            <a:r>
              <a:rPr lang="en-US" dirty="0"/>
              <a:t> de la </a:t>
            </a:r>
            <a:r>
              <a:rPr lang="en-US" dirty="0" err="1"/>
              <a:t>estructura</a:t>
            </a:r>
            <a:r>
              <a:rPr lang="en-US" dirty="0"/>
              <a:t> de la </a:t>
            </a:r>
            <a:r>
              <a:rPr lang="en-US" dirty="0" err="1"/>
              <a:t>aplicación</a:t>
            </a:r>
            <a:endParaRPr lang="en-US" dirty="0"/>
          </a:p>
          <a:p>
            <a:r>
              <a:rPr lang="en-US" dirty="0"/>
              <a:t>Un </a:t>
            </a:r>
            <a:r>
              <a:rPr lang="en-US" dirty="0" err="1"/>
              <a:t>lugar</a:t>
            </a:r>
            <a:r>
              <a:rPr lang="en-US" dirty="0"/>
              <a:t> </a:t>
            </a:r>
            <a:r>
              <a:rPr lang="en-US" dirty="0" err="1"/>
              <a:t>común</a:t>
            </a:r>
            <a:r>
              <a:rPr lang="en-US" dirty="0"/>
              <a:t> </a:t>
            </a:r>
            <a:r>
              <a:rPr lang="en-US" dirty="0" err="1"/>
              <a:t>donde</a:t>
            </a:r>
            <a:r>
              <a:rPr lang="en-US" dirty="0"/>
              <a:t> </a:t>
            </a:r>
            <a:r>
              <a:rPr lang="en-US" dirty="0" err="1"/>
              <a:t>describir</a:t>
            </a:r>
            <a:r>
              <a:rPr lang="en-US" dirty="0"/>
              <a:t> la </a:t>
            </a:r>
            <a:r>
              <a:rPr lang="en-US" dirty="0" err="1"/>
              <a:t>estructura</a:t>
            </a:r>
            <a:r>
              <a:rPr lang="en-US" dirty="0"/>
              <a:t> de la </a:t>
            </a:r>
            <a:r>
              <a:rPr lang="en-US" dirty="0" err="1"/>
              <a:t>aplicación</a:t>
            </a:r>
            <a:r>
              <a:rPr lang="en-US" dirty="0"/>
              <a:t>.</a:t>
            </a:r>
          </a:p>
          <a:p>
            <a:r>
              <a:rPr lang="en-US" dirty="0" err="1"/>
              <a:t>Servicio</a:t>
            </a:r>
            <a:r>
              <a:rPr lang="en-US" dirty="0"/>
              <a:t> de </a:t>
            </a:r>
            <a:r>
              <a:rPr lang="en-US" dirty="0" err="1"/>
              <a:t>navegación</a:t>
            </a:r>
            <a:r>
              <a:rPr lang="en-US" dirty="0"/>
              <a:t> con deep linking.</a:t>
            </a:r>
          </a:p>
          <a:p>
            <a:r>
              <a:rPr lang="en-US" dirty="0" err="1"/>
              <a:t>Gestión</a:t>
            </a:r>
            <a:r>
              <a:rPr lang="en-US" dirty="0"/>
              <a:t> de </a:t>
            </a:r>
            <a:r>
              <a:rPr lang="en-US" dirty="0" err="1"/>
              <a:t>búsquedas</a:t>
            </a:r>
            <a:r>
              <a:rPr lang="en-US" dirty="0"/>
              <a:t> </a:t>
            </a:r>
            <a:r>
              <a:rPr lang="en-US" dirty="0" err="1"/>
              <a:t>integradas</a:t>
            </a:r>
            <a:r>
              <a:rPr lang="en-US" dirty="0"/>
              <a:t>.</a:t>
            </a:r>
          </a:p>
        </p:txBody>
      </p:sp>
      <p:pic>
        <p:nvPicPr>
          <p:cNvPr id="4" name="Picture 3">
            <a:extLst>
              <a:ext uri="{FF2B5EF4-FFF2-40B4-BE49-F238E27FC236}">
                <a16:creationId xmlns:a16="http://schemas.microsoft.com/office/drawing/2014/main" id="{2548A8A3-E8DB-4B2E-B68E-D827F11F3D35}"/>
              </a:ext>
            </a:extLst>
          </p:cNvPr>
          <p:cNvPicPr>
            <a:picLocks noChangeAspect="1"/>
          </p:cNvPicPr>
          <p:nvPr/>
        </p:nvPicPr>
        <p:blipFill>
          <a:blip r:embed="rId3"/>
          <a:stretch>
            <a:fillRect/>
          </a:stretch>
        </p:blipFill>
        <p:spPr>
          <a:xfrm>
            <a:off x="2194569" y="2444142"/>
            <a:ext cx="4754863" cy="2425514"/>
          </a:xfrm>
          <a:prstGeom prst="rect">
            <a:avLst/>
          </a:prstGeom>
        </p:spPr>
      </p:pic>
    </p:spTree>
    <p:extLst>
      <p:ext uri="{BB962C8B-B14F-4D97-AF65-F5344CB8AC3E}">
        <p14:creationId xmlns:p14="http://schemas.microsoft.com/office/powerpoint/2010/main" val="35671099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7166" y="547108"/>
            <a:ext cx="8410697" cy="572663"/>
          </a:xfrm>
        </p:spPr>
        <p:txBody>
          <a:bodyPr>
            <a:normAutofit fontScale="90000"/>
          </a:bodyPr>
          <a:lstStyle/>
          <a:p>
            <a:r>
              <a:rPr lang="en-US" sz="2700" b="1" dirty="0" err="1">
                <a:latin typeface="Calibri (Cuerpo)"/>
              </a:rPr>
              <a:t>Xamarin.Forms</a:t>
            </a:r>
            <a:r>
              <a:rPr lang="en-US" sz="2700" b="1" dirty="0">
                <a:latin typeface="Calibri (Cuerpo)"/>
              </a:rPr>
              <a:t> Shell</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02216" y="1116918"/>
            <a:ext cx="8520458" cy="2070979"/>
          </a:xfrm>
          <a:prstGeom prst="rect">
            <a:avLst/>
          </a:prstGeom>
        </p:spPr>
        <p:txBody>
          <a:bodyPr vert="horz" wrap="square" lIns="107564" tIns="67228" rIns="107564" bIns="67228"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647">
              <a:cs typeface="Segoe UI Light"/>
            </a:endParaRPr>
          </a:p>
          <a:p>
            <a:pPr marL="0" indent="0">
              <a:buNone/>
            </a:pPr>
            <a:endParaRPr lang="en-US" sz="2647">
              <a:cs typeface="Segoe UI Light"/>
            </a:endParaRPr>
          </a:p>
          <a:p>
            <a:pPr marL="0" indent="0">
              <a:buNone/>
            </a:pPr>
            <a:endParaRPr lang="en-US" sz="2647">
              <a:cs typeface="Segoe UI Light"/>
            </a:endParaRPr>
          </a:p>
          <a:p>
            <a:pPr marL="0" indent="0">
              <a:buNone/>
            </a:pPr>
            <a:endParaRPr lang="en-US" sz="1324" i="1"/>
          </a:p>
          <a:p>
            <a:pPr marL="0" indent="0">
              <a:buNone/>
            </a:pPr>
            <a:endParaRPr lang="en-US" sz="2647">
              <a:cs typeface="Segoe UI Light"/>
            </a:endParaRPr>
          </a:p>
        </p:txBody>
      </p:sp>
      <p:sp>
        <p:nvSpPr>
          <p:cNvPr id="6" name="Content Placeholder 2">
            <a:extLst>
              <a:ext uri="{FF2B5EF4-FFF2-40B4-BE49-F238E27FC236}">
                <a16:creationId xmlns:a16="http://schemas.microsoft.com/office/drawing/2014/main" id="{96E9A919-77AF-3847-BF7D-8104CE9A2289}"/>
              </a:ext>
            </a:extLst>
          </p:cNvPr>
          <p:cNvSpPr txBox="1">
            <a:spLocks/>
          </p:cNvSpPr>
          <p:nvPr/>
        </p:nvSpPr>
        <p:spPr>
          <a:xfrm>
            <a:off x="623244" y="1069041"/>
            <a:ext cx="8099431" cy="3599943"/>
          </a:xfrm>
          <a:prstGeom prst="rect">
            <a:avLst/>
          </a:prstGeom>
        </p:spPr>
        <p:txBody>
          <a:bodyPr numCol="2">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err="1">
                <a:solidFill>
                  <a:schemeClr val="tx1"/>
                </a:solidFill>
                <a:latin typeface="Calibri (Cuerpo)"/>
                <a:cs typeface="Segoe UI Light" panose="020B0502040204020203" pitchFamily="34" charset="0"/>
              </a:rPr>
              <a:t>Mejor</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rendimiento</a:t>
            </a:r>
            <a:endParaRPr lang="en-US" sz="1800" dirty="0">
              <a:solidFill>
                <a:schemeClr val="tx1"/>
              </a:solidFill>
              <a:latin typeface="Calibri (Cuerpo)"/>
              <a:cs typeface="Segoe UI Light" panose="020B0502040204020203" pitchFamily="34" charset="0"/>
            </a:endParaRPr>
          </a:p>
          <a:p>
            <a:r>
              <a:rPr lang="en-US" sz="1800" dirty="0" err="1">
                <a:solidFill>
                  <a:schemeClr val="tx1"/>
                </a:solidFill>
                <a:latin typeface="Calibri (Cuerpo)"/>
                <a:cs typeface="Segoe UI Light" panose="020B0502040204020203" pitchFamily="34" charset="0"/>
              </a:rPr>
              <a:t>Facilitar</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crear</a:t>
            </a:r>
            <a:r>
              <a:rPr lang="en-US" sz="1800" dirty="0">
                <a:solidFill>
                  <a:schemeClr val="tx1"/>
                </a:solidFill>
                <a:latin typeface="Calibri (Cuerpo)"/>
                <a:cs typeface="Segoe UI Light" panose="020B0502040204020203" pitchFamily="34" charset="0"/>
              </a:rPr>
              <a:t> Layouts </a:t>
            </a:r>
            <a:r>
              <a:rPr lang="en-US" sz="1800" dirty="0" err="1">
                <a:solidFill>
                  <a:schemeClr val="tx1"/>
                </a:solidFill>
                <a:latin typeface="Calibri (Cuerpo)"/>
                <a:cs typeface="Segoe UI Light" panose="020B0502040204020203" pitchFamily="34" charset="0"/>
              </a:rPr>
              <a:t>complejos</a:t>
            </a:r>
            <a:endParaRPr lang="en-US" sz="1800" dirty="0">
              <a:solidFill>
                <a:schemeClr val="tx1"/>
              </a:solidFill>
              <a:latin typeface="Calibri (Cuerpo)"/>
              <a:cs typeface="Segoe UI Light" panose="020B0502040204020203" pitchFamily="34" charset="0"/>
            </a:endParaRPr>
          </a:p>
          <a:p>
            <a:r>
              <a:rPr lang="en-US" sz="1800" dirty="0" err="1">
                <a:solidFill>
                  <a:schemeClr val="tx1"/>
                </a:solidFill>
                <a:latin typeface="Calibri (Cuerpo)"/>
                <a:cs typeface="Segoe UI Light" panose="020B0502040204020203" pitchFamily="34" charset="0"/>
              </a:rPr>
              <a:t>Navegación</a:t>
            </a:r>
            <a:r>
              <a:rPr lang="en-US" sz="1800" dirty="0">
                <a:solidFill>
                  <a:schemeClr val="tx1"/>
                </a:solidFill>
                <a:latin typeface="Calibri (Cuerpo)"/>
                <a:cs typeface="Segoe UI Light" panose="020B0502040204020203" pitchFamily="34" charset="0"/>
              </a:rPr>
              <a:t> con Flyout y </a:t>
            </a:r>
            <a:r>
              <a:rPr lang="en-US" sz="1800" dirty="0" err="1">
                <a:solidFill>
                  <a:schemeClr val="tx1"/>
                </a:solidFill>
                <a:latin typeface="Calibri (Cuerpo)"/>
                <a:cs typeface="Segoe UI Light" panose="020B0502040204020203" pitchFamily="34" charset="0"/>
              </a:rPr>
              <a:t>pestañas</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URL routed navigation, deep linking</a:t>
            </a:r>
          </a:p>
          <a:p>
            <a:r>
              <a:rPr lang="en-US" sz="1800" dirty="0" err="1">
                <a:solidFill>
                  <a:schemeClr val="tx1"/>
                </a:solidFill>
                <a:latin typeface="Calibri (Cuerpo)"/>
                <a:cs typeface="Segoe UI Light" panose="020B0502040204020203" pitchFamily="34" charset="0"/>
              </a:rPr>
              <a:t>Mejoras</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en</a:t>
            </a:r>
            <a:r>
              <a:rPr lang="en-US" sz="1800" dirty="0">
                <a:solidFill>
                  <a:schemeClr val="tx1"/>
                </a:solidFill>
                <a:latin typeface="Calibri (Cuerpo)"/>
                <a:cs typeface="Segoe UI Light" panose="020B0502040204020203" pitchFamily="34" charset="0"/>
              </a:rPr>
              <a:t> la </a:t>
            </a:r>
            <a:r>
              <a:rPr lang="en-US" sz="1800" dirty="0" err="1">
                <a:solidFill>
                  <a:schemeClr val="tx1"/>
                </a:solidFill>
                <a:latin typeface="Calibri (Cuerpo)"/>
                <a:cs typeface="Segoe UI Light" panose="020B0502040204020203" pitchFamily="34" charset="0"/>
              </a:rPr>
              <a:t>navegación</a:t>
            </a:r>
            <a:r>
              <a:rPr lang="en-US" sz="1800" dirty="0">
                <a:solidFill>
                  <a:schemeClr val="tx1"/>
                </a:solidFill>
                <a:latin typeface="Calibri (Cuerpo)"/>
                <a:cs typeface="Segoe UI Light" panose="020B0502040204020203" pitchFamily="34" charset="0"/>
              </a:rPr>
              <a:t>, gestion de </a:t>
            </a:r>
            <a:r>
              <a:rPr lang="en-US" sz="1800" dirty="0" err="1">
                <a:solidFill>
                  <a:schemeClr val="tx1"/>
                </a:solidFill>
                <a:latin typeface="Calibri (Cuerpo)"/>
                <a:cs typeface="Segoe UI Light" panose="020B0502040204020203" pitchFamily="34" charset="0"/>
              </a:rPr>
              <a:t>navegar</a:t>
            </a:r>
            <a:r>
              <a:rPr lang="en-US" sz="1800" dirty="0">
                <a:solidFill>
                  <a:schemeClr val="tx1"/>
                </a:solidFill>
                <a:latin typeface="Calibri (Cuerpo)"/>
                <a:cs typeface="Segoe UI Light" panose="020B0502040204020203" pitchFamily="34" charset="0"/>
              </a:rPr>
              <a:t> </a:t>
            </a:r>
            <a:r>
              <a:rPr lang="en-US" sz="1800" dirty="0" err="1">
                <a:solidFill>
                  <a:schemeClr val="tx1"/>
                </a:solidFill>
                <a:latin typeface="Calibri (Cuerpo)"/>
                <a:cs typeface="Segoe UI Light" panose="020B0502040204020203" pitchFamily="34" charset="0"/>
              </a:rPr>
              <a:t>atrás</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Search handler</a:t>
            </a:r>
          </a:p>
          <a:p>
            <a:r>
              <a:rPr lang="en-US" sz="1800" dirty="0" err="1">
                <a:solidFill>
                  <a:schemeClr val="tx1"/>
                </a:solidFill>
                <a:latin typeface="Calibri (Cuerpo)"/>
                <a:cs typeface="Segoe UI Light" panose="020B0502040204020203" pitchFamily="34" charset="0"/>
              </a:rPr>
              <a:t>Snackbar</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Bottom Sheet</a:t>
            </a:r>
          </a:p>
          <a:p>
            <a:r>
              <a:rPr lang="en-US" sz="1800" dirty="0">
                <a:solidFill>
                  <a:schemeClr val="tx1"/>
                </a:solidFill>
                <a:latin typeface="Calibri (Cuerpo)"/>
                <a:cs typeface="Segoe UI Light" panose="020B0502040204020203" pitchFamily="34" charset="0"/>
              </a:rPr>
              <a:t>Floating Action Button</a:t>
            </a:r>
          </a:p>
          <a:p>
            <a:r>
              <a:rPr lang="en-US" sz="1800" dirty="0">
                <a:solidFill>
                  <a:schemeClr val="tx1"/>
                </a:solidFill>
                <a:latin typeface="Calibri (Cuerpo)"/>
                <a:cs typeface="Segoe UI Light" panose="020B0502040204020203" pitchFamily="34" charset="0"/>
              </a:rPr>
              <a:t>Left Bar Button</a:t>
            </a:r>
          </a:p>
          <a:p>
            <a:r>
              <a:rPr lang="en-US" sz="1800" dirty="0">
                <a:solidFill>
                  <a:schemeClr val="tx1"/>
                </a:solidFill>
                <a:latin typeface="Calibri (Cuerpo)"/>
                <a:cs typeface="Segoe UI Light" panose="020B0502040204020203" pitchFamily="34" charset="0"/>
              </a:rPr>
              <a:t>Screen segues</a:t>
            </a:r>
          </a:p>
          <a:p>
            <a:r>
              <a:rPr lang="en-US" sz="1800" dirty="0" err="1">
                <a:solidFill>
                  <a:schemeClr val="tx1"/>
                </a:solidFill>
                <a:latin typeface="Calibri (Cuerpo)"/>
                <a:cs typeface="Segoe UI Light" panose="020B0502040204020203" pitchFamily="34" charset="0"/>
              </a:rPr>
              <a:t>Transiciones</a:t>
            </a:r>
            <a:r>
              <a:rPr lang="en-US" sz="1800" dirty="0">
                <a:solidFill>
                  <a:schemeClr val="tx1"/>
                </a:solidFill>
                <a:latin typeface="Calibri (Cuerpo)"/>
                <a:cs typeface="Segoe UI Light" panose="020B0502040204020203" pitchFamily="34" charset="0"/>
              </a:rPr>
              <a:t> de </a:t>
            </a:r>
            <a:r>
              <a:rPr lang="en-US" sz="1800" dirty="0" err="1">
                <a:solidFill>
                  <a:schemeClr val="tx1"/>
                </a:solidFill>
                <a:latin typeface="Calibri (Cuerpo)"/>
                <a:cs typeface="Segoe UI Light" panose="020B0502040204020203" pitchFamily="34" charset="0"/>
              </a:rPr>
              <a:t>páginas</a:t>
            </a:r>
            <a:endParaRPr lang="en-US" sz="1800" dirty="0">
              <a:solidFill>
                <a:schemeClr val="tx1"/>
              </a:solidFill>
              <a:latin typeface="Calibri (Cuerpo)"/>
              <a:cs typeface="Segoe UI Light" panose="020B0502040204020203" pitchFamily="34" charset="0"/>
            </a:endParaRPr>
          </a:p>
          <a:p>
            <a:r>
              <a:rPr lang="en-US" sz="1800" dirty="0">
                <a:solidFill>
                  <a:schemeClr val="tx1"/>
                </a:solidFill>
                <a:latin typeface="Calibri (Cuerpo)"/>
                <a:cs typeface="Segoe UI Light" panose="020B0502040204020203" pitchFamily="34" charset="0"/>
              </a:rPr>
              <a:t>Nueva API de </a:t>
            </a:r>
            <a:r>
              <a:rPr lang="en-US" sz="1800" dirty="0" err="1">
                <a:solidFill>
                  <a:schemeClr val="tx1"/>
                </a:solidFill>
                <a:latin typeface="Calibri (Cuerpo)"/>
                <a:cs typeface="Segoe UI Light" panose="020B0502040204020203" pitchFamily="34" charset="0"/>
              </a:rPr>
              <a:t>gestos</a:t>
            </a:r>
            <a:endParaRPr lang="en-US" sz="1800" dirty="0">
              <a:solidFill>
                <a:schemeClr val="tx1"/>
              </a:solidFill>
              <a:latin typeface="Calibri (Cuerpo)"/>
              <a:cs typeface="Segoe UI Light" panose="020B0502040204020203" pitchFamily="34" charset="0"/>
            </a:endParaRPr>
          </a:p>
          <a:p>
            <a:r>
              <a:rPr lang="en-US" sz="1800" dirty="0" err="1">
                <a:solidFill>
                  <a:schemeClr val="tx1"/>
                </a:solidFill>
                <a:latin typeface="Calibri (Cuerpo)"/>
                <a:cs typeface="Segoe UI Light" panose="020B0502040204020203" pitchFamily="34" charset="0"/>
              </a:rPr>
              <a:t>Además</a:t>
            </a:r>
            <a:r>
              <a:rPr lang="en-US" sz="1800" dirty="0">
                <a:solidFill>
                  <a:schemeClr val="tx1"/>
                </a:solidFill>
                <a:latin typeface="Calibri (Cuerpo)"/>
                <a:cs typeface="Segoe UI Light" panose="020B0502040204020203" pitchFamily="34" charset="0"/>
              </a:rPr>
              <a:t> de </a:t>
            </a:r>
            <a:r>
              <a:rPr lang="en-US" sz="1800" dirty="0" err="1">
                <a:solidFill>
                  <a:schemeClr val="tx1"/>
                </a:solidFill>
                <a:latin typeface="Calibri (Cuerpo)"/>
                <a:cs typeface="Segoe UI Light" panose="020B0502040204020203" pitchFamily="34" charset="0"/>
              </a:rPr>
              <a:t>todo</a:t>
            </a:r>
            <a:r>
              <a:rPr lang="en-US" sz="1800" dirty="0">
                <a:solidFill>
                  <a:schemeClr val="tx1"/>
                </a:solidFill>
                <a:latin typeface="Calibri (Cuerpo)"/>
                <a:cs typeface="Segoe UI Light" panose="020B0502040204020203" pitchFamily="34" charset="0"/>
              </a:rPr>
              <a:t> lo que </a:t>
            </a:r>
            <a:r>
              <a:rPr lang="en-US" sz="1800" dirty="0" err="1">
                <a:solidFill>
                  <a:schemeClr val="tx1"/>
                </a:solidFill>
                <a:latin typeface="Calibri (Cuerpo)"/>
                <a:cs typeface="Segoe UI Light" panose="020B0502040204020203" pitchFamily="34" charset="0"/>
              </a:rPr>
              <a:t>ya</a:t>
            </a:r>
            <a:r>
              <a:rPr lang="en-US" sz="1800" dirty="0">
                <a:solidFill>
                  <a:schemeClr val="tx1"/>
                </a:solidFill>
                <a:latin typeface="Calibri (Cuerpo)"/>
                <a:cs typeface="Segoe UI Light" panose="020B0502040204020203" pitchFamily="34" charset="0"/>
              </a:rPr>
              <a:t> era </a:t>
            </a:r>
            <a:r>
              <a:rPr lang="en-US" sz="1800" dirty="0" err="1">
                <a:solidFill>
                  <a:schemeClr val="tx1"/>
                </a:solidFill>
                <a:latin typeface="Calibri (Cuerpo)"/>
                <a:cs typeface="Segoe UI Light" panose="020B0502040204020203" pitchFamily="34" charset="0"/>
              </a:rPr>
              <a:t>posible</a:t>
            </a:r>
            <a:r>
              <a:rPr lang="en-US" sz="1800" dirty="0">
                <a:solidFill>
                  <a:schemeClr val="tx1"/>
                </a:solidFill>
                <a:latin typeface="Calibri (Cuerpo)"/>
                <a:cs typeface="Segoe UI Light" panose="020B0502040204020203" pitchFamily="34" charset="0"/>
              </a:rPr>
              <a:t> con Xamarin.Forms antes</a:t>
            </a:r>
          </a:p>
        </p:txBody>
      </p:sp>
    </p:spTree>
    <p:extLst>
      <p:ext uri="{BB962C8B-B14F-4D97-AF65-F5344CB8AC3E}">
        <p14:creationId xmlns:p14="http://schemas.microsoft.com/office/powerpoint/2010/main" val="21011958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Shell</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85000" lnSpcReduction="2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Datos tomados de 5 medidas en Android.</a:t>
            </a:r>
          </a:p>
          <a:p>
            <a:pPr marL="171450" indent="-171450">
              <a:buFont typeface="Arial" panose="020B0604020202020204" pitchFamily="34" charset="0"/>
              <a:buChar char="•"/>
            </a:pPr>
            <a:r>
              <a:rPr lang="es-ES" dirty="0"/>
              <a:t>Rendimiento mejor en iOS que en Android.</a:t>
            </a:r>
          </a:p>
          <a:p>
            <a:pPr marL="171450" indent="-171450">
              <a:buFont typeface="Arial" panose="020B0604020202020204" pitchFamily="34" charset="0"/>
              <a:buChar char="•"/>
            </a:pPr>
            <a:r>
              <a:rPr lang="es-ES" dirty="0"/>
              <a:t>Shell tiene un consumo de memoria medio más bajo.</a:t>
            </a:r>
          </a:p>
          <a:p>
            <a:pPr marL="171450" indent="-171450">
              <a:buFont typeface="Arial" panose="020B0604020202020204" pitchFamily="34" charset="0"/>
              <a:buChar char="•"/>
            </a:pPr>
            <a:r>
              <a:rPr lang="es-ES" dirty="0"/>
              <a:t>El tiempo de arranque es ligeramente mejor en iOS y a su ves ligeramente peor en Android que sin usar Shell.</a:t>
            </a:r>
          </a:p>
          <a:p>
            <a:endParaRPr lang="es-ES" dirty="0"/>
          </a:p>
        </p:txBody>
      </p:sp>
      <p:pic>
        <p:nvPicPr>
          <p:cNvPr id="3" name="Imagen 2" descr="Imagen que contiene captura de pantalla, texto&#10;&#10;Descripción generada automáticamente">
            <a:extLst>
              <a:ext uri="{FF2B5EF4-FFF2-40B4-BE49-F238E27FC236}">
                <a16:creationId xmlns:a16="http://schemas.microsoft.com/office/drawing/2014/main" id="{527FBCD8-AAB2-49AE-A94F-AE874BA77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4" y="1559429"/>
            <a:ext cx="4944916" cy="2994283"/>
          </a:xfrm>
          <a:prstGeom prst="rect">
            <a:avLst/>
          </a:prstGeom>
        </p:spPr>
      </p:pic>
    </p:spTree>
    <p:extLst>
      <p:ext uri="{BB962C8B-B14F-4D97-AF65-F5344CB8AC3E}">
        <p14:creationId xmlns:p14="http://schemas.microsoft.com/office/powerpoint/2010/main" val="311721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Startup</a:t>
            </a:r>
          </a:p>
          <a:p>
            <a:pPr algn="ctr" defTabSz="685714">
              <a:defRPr/>
            </a:pPr>
            <a:r>
              <a:rPr lang="en-US" sz="1800" spc="-75" dirty="0">
                <a:solidFill>
                  <a:srgbClr val="FFFFFF"/>
                </a:solidFill>
                <a:cs typeface="Segoe UI Light" panose="020B0502040204020203" pitchFamily="34" charset="0"/>
              </a:rPr>
              <a:t>¿</a:t>
            </a:r>
            <a:r>
              <a:rPr lang="en-US" sz="1800" spc="-75" dirty="0" err="1">
                <a:solidFill>
                  <a:srgbClr val="FFFFFF"/>
                </a:solidFill>
                <a:cs typeface="Segoe UI Light" panose="020B0502040204020203" pitchFamily="34" charset="0"/>
              </a:rPr>
              <a:t>Qué</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afecta</a:t>
            </a:r>
            <a:r>
              <a:rPr lang="en-US" sz="1800" spc="-75" dirty="0">
                <a:solidFill>
                  <a:srgbClr val="FFFFFF"/>
                </a:solidFill>
                <a:cs typeface="Segoe UI Light" panose="020B0502040204020203" pitchFamily="34" charset="0"/>
              </a:rPr>
              <a:t> al </a:t>
            </a:r>
            <a:r>
              <a:rPr lang="en-US" sz="1800" spc="-75" dirty="0" err="1">
                <a:solidFill>
                  <a:srgbClr val="FFFFFF"/>
                </a:solidFill>
                <a:cs typeface="Segoe UI Light" panose="020B0502040204020203" pitchFamily="34" charset="0"/>
              </a:rPr>
              <a:t>tiempo</a:t>
            </a:r>
            <a:r>
              <a:rPr lang="en-US" sz="1800" spc="-75" dirty="0">
                <a:solidFill>
                  <a:srgbClr val="FFFFFF"/>
                </a:solidFill>
                <a:cs typeface="Segoe UI Light" panose="020B0502040204020203" pitchFamily="34" charset="0"/>
              </a:rPr>
              <a:t> de </a:t>
            </a:r>
            <a:r>
              <a:rPr lang="en-US" sz="1800" spc="-75" dirty="0" err="1">
                <a:solidFill>
                  <a:srgbClr val="FFFFFF"/>
                </a:solidFill>
                <a:cs typeface="Segoe UI Light" panose="020B0502040204020203" pitchFamily="34" charset="0"/>
              </a:rPr>
              <a:t>arranque</a:t>
            </a:r>
            <a:r>
              <a:rPr lang="en-US" sz="1800" spc="-75" dirty="0">
                <a:solidFill>
                  <a:srgbClr val="FFFFFF"/>
                </a:solidFill>
                <a:cs typeface="Segoe UI Light" panose="020B0502040204020203" pitchFamily="34" charset="0"/>
              </a:rPr>
              <a:t>?</a:t>
            </a:r>
          </a:p>
        </p:txBody>
      </p:sp>
    </p:spTree>
    <p:extLst>
      <p:ext uri="{BB962C8B-B14F-4D97-AF65-F5344CB8AC3E}">
        <p14:creationId xmlns:p14="http://schemas.microsoft.com/office/powerpoint/2010/main" val="36341928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a:latin typeface="Calibri (Cuerpo)"/>
              </a:rPr>
              <a:t>Startup</a:t>
            </a:r>
          </a:p>
        </p:txBody>
      </p:sp>
      <p:sp>
        <p:nvSpPr>
          <p:cNvPr id="3" name="TextBox 2"/>
          <p:cNvSpPr txBox="1"/>
          <p:nvPr/>
        </p:nvSpPr>
        <p:spPr>
          <a:xfrm>
            <a:off x="628907" y="1516356"/>
            <a:ext cx="8314619" cy="3520194"/>
          </a:xfrm>
          <a:prstGeom prst="rect">
            <a:avLst/>
          </a:prstGeom>
          <a:noFill/>
        </p:spPr>
        <p:txBody>
          <a:bodyPr wrap="square" rtlCol="0">
            <a:spAutoFit/>
          </a:bodyPr>
          <a:lstStyle/>
          <a:p>
            <a:pPr marL="257175" indent="-257175">
              <a:buFont typeface="Arial" panose="020B0604020202020204" pitchFamily="34" charset="0"/>
              <a:buChar char="•"/>
            </a:pPr>
            <a:r>
              <a:rPr lang="es-ES" sz="2025" dirty="0"/>
              <a:t>La opción compilación </a:t>
            </a:r>
            <a:r>
              <a:rPr lang="es-ES" sz="2025" b="1" dirty="0"/>
              <a:t>AOT</a:t>
            </a:r>
            <a:r>
              <a:rPr lang="es-ES" sz="2025" dirty="0"/>
              <a:t> habilita la compilación </a:t>
            </a:r>
            <a:r>
              <a:rPr lang="es-ES" sz="2025" dirty="0" err="1"/>
              <a:t>Ahead</a:t>
            </a:r>
            <a:r>
              <a:rPr lang="es-ES" sz="2025" dirty="0"/>
              <a:t> </a:t>
            </a:r>
            <a:r>
              <a:rPr lang="es-ES" sz="2025" dirty="0" err="1"/>
              <a:t>Of</a:t>
            </a:r>
            <a:r>
              <a:rPr lang="es-ES" sz="2025" dirty="0"/>
              <a:t> Time de los ensamblados. Cuando esta opción está habilitada, la sobrecarga de inicio Just-In-Time (JIT) se minimiza al </a:t>
            </a:r>
            <a:r>
              <a:rPr lang="es-ES" sz="2025" dirty="0" err="1"/>
              <a:t>precompilar</a:t>
            </a:r>
            <a:r>
              <a:rPr lang="es-ES" sz="2025" dirty="0"/>
              <a:t> ensamblados antes del tiempo de ejecución. El código nativo resultante se incluye en el paquete (APK) junto con los ensamblados sin compilar. Esto da como resultado un </a:t>
            </a:r>
            <a:r>
              <a:rPr lang="es-ES" sz="2025" b="1" dirty="0"/>
              <a:t>tiempo de inicio de la aplicación más reducido, pero a costa de tamaños APK más grandes</a:t>
            </a:r>
            <a:r>
              <a:rPr lang="es-ES" sz="2025" dirty="0"/>
              <a:t>.</a:t>
            </a:r>
          </a:p>
          <a:p>
            <a:pPr marL="257175" indent="-257175">
              <a:buFont typeface="Arial" panose="020B0604020202020204" pitchFamily="34" charset="0"/>
              <a:buChar char="•"/>
            </a:pPr>
            <a:r>
              <a:rPr lang="es-ES" sz="2025" dirty="0"/>
              <a:t>A costa de tiempos de compilación más lentos, el compilador de optimización de LLVM debe crear un código compilado más pequeño y rápido.</a:t>
            </a:r>
          </a:p>
        </p:txBody>
      </p:sp>
    </p:spTree>
    <p:extLst>
      <p:ext uri="{BB962C8B-B14F-4D97-AF65-F5344CB8AC3E}">
        <p14:creationId xmlns:p14="http://schemas.microsoft.com/office/powerpoint/2010/main" val="302140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Startup (tiempo de arranque)</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92500" lnSpcReduction="10000"/>
          </a:bodyPr>
          <a:lstStyle/>
          <a:p>
            <a:pPr marL="6477" marR="2591">
              <a:lnSpc>
                <a:spcPts val="863"/>
              </a:lnSpc>
            </a:pPr>
            <a:r>
              <a:rPr lang="en-US" sz="1500" spc="-5" dirty="0" err="1">
                <a:cs typeface="Segoe UI Light"/>
              </a:rPr>
              <a:t>Detalles</a:t>
            </a:r>
            <a:r>
              <a:rPr lang="en-US" sz="1500" spc="-5" dirty="0">
                <a:cs typeface="Segoe UI Light"/>
              </a:rPr>
              <a:t>:</a:t>
            </a:r>
          </a:p>
          <a:p>
            <a:endParaRPr lang="es-ES" dirty="0"/>
          </a:p>
          <a:p>
            <a:pPr marL="171450" indent="-171450">
              <a:buFont typeface="Arial" panose="020B0604020202020204" pitchFamily="34" charset="0"/>
              <a:buChar char="•"/>
            </a:pPr>
            <a:r>
              <a:rPr lang="es-ES" dirty="0"/>
              <a:t>AOT reduce casi a la mitad el tiempo de arranque!.</a:t>
            </a:r>
          </a:p>
          <a:p>
            <a:pPr marL="171450" indent="-171450">
              <a:buFont typeface="Arial" panose="020B0604020202020204" pitchFamily="34" charset="0"/>
              <a:buChar char="•"/>
            </a:pPr>
            <a:r>
              <a:rPr lang="es-ES" dirty="0"/>
              <a:t>AOT incrementa el tamaño del paquete!.</a:t>
            </a:r>
          </a:p>
          <a:p>
            <a:pPr marL="171450" indent="-171450">
              <a:buFont typeface="Arial" panose="020B0604020202020204" pitchFamily="34" charset="0"/>
              <a:buChar char="•"/>
            </a:pPr>
            <a:r>
              <a:rPr lang="es-ES" dirty="0"/>
              <a:t>La optimización LLVM tiene un ligero impacto en el tiempo de arranque, aunque nos ayuda a tener un paquete más ligero.</a:t>
            </a:r>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A9ECD4BF-368A-4430-9B89-3E8173EC1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85148" cy="3014857"/>
          </a:xfrm>
          <a:prstGeom prst="rect">
            <a:avLst/>
          </a:prstGeom>
        </p:spPr>
      </p:pic>
      <p:pic>
        <p:nvPicPr>
          <p:cNvPr id="7" name="Imagen 6" descr="Imagen que contiene captura de pantalla&#10;&#10;Descripción generada automáticamente">
            <a:extLst>
              <a:ext uri="{FF2B5EF4-FFF2-40B4-BE49-F238E27FC236}">
                <a16:creationId xmlns:a16="http://schemas.microsoft.com/office/drawing/2014/main" id="{4D70FAAB-4ADC-4B4C-A183-08CFF3749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75" y="1559429"/>
            <a:ext cx="4985147" cy="3014857"/>
          </a:xfrm>
          <a:prstGeom prst="rect">
            <a:avLst/>
          </a:prstGeom>
        </p:spPr>
      </p:pic>
    </p:spTree>
    <p:extLst>
      <p:ext uri="{BB962C8B-B14F-4D97-AF65-F5344CB8AC3E}">
        <p14:creationId xmlns:p14="http://schemas.microsoft.com/office/powerpoint/2010/main" val="8504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s-ES" dirty="0" err="1"/>
              <a:t>Startup</a:t>
            </a:r>
            <a:endParaRPr lang="en-US" dirty="0"/>
          </a:p>
        </p:txBody>
      </p:sp>
    </p:spTree>
    <p:extLst>
      <p:ext uri="{BB962C8B-B14F-4D97-AF65-F5344CB8AC3E}">
        <p14:creationId xmlns:p14="http://schemas.microsoft.com/office/powerpoint/2010/main" val="106058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Peticiones</a:t>
            </a:r>
            <a:r>
              <a:rPr lang="en-US" sz="6471" spc="-75" dirty="0">
                <a:solidFill>
                  <a:srgbClr val="FFFFFF"/>
                </a:solidFill>
                <a:cs typeface="Segoe UI Light" panose="020B0502040204020203" pitchFamily="34" charset="0"/>
              </a:rPr>
              <a:t> HTTP</a:t>
            </a:r>
          </a:p>
          <a:p>
            <a:pPr algn="ctr" defTabSz="685714">
              <a:defRPr/>
            </a:pPr>
            <a:r>
              <a:rPr lang="en-US" sz="1800" spc="-75" dirty="0">
                <a:solidFill>
                  <a:srgbClr val="FFFFFF"/>
                </a:solidFill>
                <a:cs typeface="Segoe UI Light" panose="020B0502040204020203" pitchFamily="34" charset="0"/>
              </a:rPr>
              <a:t>Algo </a:t>
            </a:r>
            <a:r>
              <a:rPr lang="en-US" sz="1800" spc="-75" dirty="0" err="1">
                <a:solidFill>
                  <a:srgbClr val="FFFFFF"/>
                </a:solidFill>
                <a:cs typeface="Segoe UI Light" panose="020B0502040204020203" pitchFamily="34" charset="0"/>
              </a:rPr>
              <a:t>común</a:t>
            </a:r>
            <a:r>
              <a:rPr lang="en-US" sz="1800" spc="-75" dirty="0">
                <a:solidFill>
                  <a:srgbClr val="FFFFFF"/>
                </a:solidFill>
                <a:cs typeface="Segoe UI Light" panose="020B0502040204020203" pitchFamily="34" charset="0"/>
              </a:rPr>
              <a:t> en la </a:t>
            </a:r>
            <a:r>
              <a:rPr lang="en-US" sz="1800" spc="-75" dirty="0" err="1">
                <a:solidFill>
                  <a:srgbClr val="FFFFFF"/>
                </a:solidFill>
                <a:cs typeface="Segoe UI Light" panose="020B0502040204020203" pitchFamily="34" charset="0"/>
              </a:rPr>
              <a:t>mayoría</a:t>
            </a:r>
            <a:r>
              <a:rPr lang="en-US" sz="1800" spc="-75" dirty="0">
                <a:solidFill>
                  <a:srgbClr val="FFFFFF"/>
                </a:solidFill>
                <a:cs typeface="Segoe UI Light" panose="020B0502040204020203" pitchFamily="34" charset="0"/>
              </a:rPr>
              <a:t> de Apps</a:t>
            </a:r>
          </a:p>
        </p:txBody>
      </p:sp>
    </p:spTree>
    <p:extLst>
      <p:ext uri="{BB962C8B-B14F-4D97-AF65-F5344CB8AC3E}">
        <p14:creationId xmlns:p14="http://schemas.microsoft.com/office/powerpoint/2010/main" val="2408446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45" y="217622"/>
            <a:ext cx="8741311" cy="674609"/>
          </a:xfrm>
        </p:spPr>
        <p:txBody>
          <a:bodyPr/>
          <a:lstStyle/>
          <a:p>
            <a:pPr algn="ctr"/>
            <a:r>
              <a:rPr lang="en-US" dirty="0"/>
              <a:t>Xamarin Classic</a:t>
            </a:r>
          </a:p>
        </p:txBody>
      </p:sp>
      <p:sp>
        <p:nvSpPr>
          <p:cNvPr id="14" name="TextBox 13"/>
          <p:cNvSpPr txBox="1"/>
          <p:nvPr/>
        </p:nvSpPr>
        <p:spPr>
          <a:xfrm>
            <a:off x="885340" y="4095539"/>
            <a:ext cx="3266760" cy="771227"/>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a:solidFill>
                  <a:srgbClr val="70ACBB"/>
                </a:solidFill>
              </a:rPr>
              <a:t>Base de </a:t>
            </a:r>
            <a:r>
              <a:rPr lang="en-US" sz="1200" dirty="0" err="1">
                <a:solidFill>
                  <a:srgbClr val="70ACBB"/>
                </a:solidFill>
              </a:rPr>
              <a:t>código</a:t>
            </a:r>
            <a:r>
              <a:rPr lang="en-US" sz="1200" dirty="0">
                <a:solidFill>
                  <a:srgbClr val="70ACBB"/>
                </a:solidFill>
              </a:rPr>
              <a:t> C# </a:t>
            </a:r>
            <a:r>
              <a:rPr lang="en-US" sz="1200" dirty="0" err="1">
                <a:solidFill>
                  <a:srgbClr val="70ACBB"/>
                </a:solidFill>
              </a:rPr>
              <a:t>compartido</a:t>
            </a:r>
            <a:r>
              <a:rPr lang="en-US" sz="1200" dirty="0">
                <a:solidFill>
                  <a:srgbClr val="70ACBB"/>
                </a:solidFill>
              </a:rPr>
              <a:t>  </a:t>
            </a:r>
            <a:endParaRPr lang="en-US" sz="1200" dirty="0">
              <a:solidFill>
                <a:srgbClr val="6FBD23"/>
              </a:solidFill>
            </a:endParaRPr>
          </a:p>
          <a:p>
            <a:pPr defTabSz="685542" fontAlgn="base">
              <a:spcBef>
                <a:spcPct val="0"/>
              </a:spcBef>
              <a:spcAft>
                <a:spcPct val="0"/>
              </a:spcAft>
            </a:pPr>
            <a:r>
              <a:rPr lang="en-US" sz="1200" dirty="0">
                <a:solidFill>
                  <a:srgbClr val="70ACBB"/>
                </a:solidFill>
              </a:rPr>
              <a:t>100% de </a:t>
            </a:r>
            <a:r>
              <a:rPr lang="en-US" sz="1200" dirty="0" err="1">
                <a:solidFill>
                  <a:srgbClr val="70ACBB"/>
                </a:solidFill>
              </a:rPr>
              <a:t>acceso</a:t>
            </a:r>
            <a:r>
              <a:rPr lang="en-US" sz="1200" dirty="0">
                <a:solidFill>
                  <a:srgbClr val="70ACBB"/>
                </a:solidFill>
              </a:rPr>
              <a:t> a APIs </a:t>
            </a:r>
            <a:r>
              <a:rPr lang="en-US" sz="1200" dirty="0" err="1">
                <a:solidFill>
                  <a:srgbClr val="70ACBB"/>
                </a:solidFill>
              </a:rPr>
              <a:t>nativas</a:t>
            </a:r>
            <a:endParaRPr lang="en-US" sz="1200" dirty="0">
              <a:solidFill>
                <a:srgbClr val="6FBD23"/>
              </a:solidFill>
            </a:endParaRPr>
          </a:p>
          <a:p>
            <a:pPr defTabSz="685542" fontAlgn="base">
              <a:spcBef>
                <a:spcPct val="0"/>
              </a:spcBef>
              <a:spcAft>
                <a:spcPct val="0"/>
              </a:spcAft>
            </a:pPr>
            <a:r>
              <a:rPr lang="en-US" sz="1200" dirty="0">
                <a:solidFill>
                  <a:srgbClr val="70ACBB"/>
                </a:solidFill>
              </a:rPr>
              <a:t>Alto </a:t>
            </a:r>
            <a:r>
              <a:rPr lang="en-US" sz="1200" dirty="0" err="1">
                <a:solidFill>
                  <a:srgbClr val="70ACBB"/>
                </a:solidFill>
              </a:rPr>
              <a:t>rendimiento</a:t>
            </a:r>
            <a:endParaRPr lang="en-US" sz="1200" dirty="0">
              <a:solidFill>
                <a:srgbClr val="70ACBB"/>
              </a:solidFill>
            </a:endParaRPr>
          </a:p>
        </p:txBody>
      </p:sp>
      <p:sp>
        <p:nvSpPr>
          <p:cNvPr id="20" name="Left Brace 19"/>
          <p:cNvSpPr/>
          <p:nvPr/>
        </p:nvSpPr>
        <p:spPr>
          <a:xfrm rot="5400000">
            <a:off x="4489532" y="403309"/>
            <a:ext cx="176077" cy="738446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41"/>
            <a:endParaRPr lang="en-US" sz="1324">
              <a:ln w="38100" cmpd="sng">
                <a:solidFill>
                  <a:srgbClr val="000000"/>
                </a:solidFill>
                <a:prstDash val="dash"/>
              </a:ln>
              <a:solidFill>
                <a:srgbClr val="404040"/>
              </a:solidFill>
            </a:endParaRPr>
          </a:p>
        </p:txBody>
      </p:sp>
      <p:grpSp>
        <p:nvGrpSpPr>
          <p:cNvPr id="3" name="Group 2"/>
          <p:cNvGrpSpPr/>
          <p:nvPr/>
        </p:nvGrpSpPr>
        <p:grpSpPr>
          <a:xfrm>
            <a:off x="2170220" y="1083809"/>
            <a:ext cx="4814699" cy="273211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5"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1" y="3439157"/>
              <a:ext cx="6393683" cy="893110"/>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2941" dirty="0" err="1">
                  <a:solidFill>
                    <a:srgbClr val="FFFFFF"/>
                  </a:solidFill>
                </a:rPr>
                <a:t>Código</a:t>
              </a:r>
              <a:r>
                <a:rPr lang="en-US" sz="2941" dirty="0">
                  <a:solidFill>
                    <a:srgbClr val="FFFFFF"/>
                  </a:solidFill>
                </a:rPr>
                <a:t> </a:t>
              </a:r>
              <a:r>
                <a:rPr lang="en-US" sz="2941" dirty="0" err="1">
                  <a:solidFill>
                    <a:srgbClr val="FFFFFF"/>
                  </a:solidFill>
                </a:rPr>
                <a:t>compartido</a:t>
              </a:r>
              <a:r>
                <a:rPr lang="en-US" sz="2941"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pic>
        <p:nvPicPr>
          <p:cNvPr id="5" name="Imagen 4"/>
          <p:cNvPicPr>
            <a:picLocks noChangeAspect="1"/>
          </p:cNvPicPr>
          <p:nvPr/>
        </p:nvPicPr>
        <p:blipFill>
          <a:blip r:embed="rId6"/>
          <a:stretch>
            <a:fillRect/>
          </a:stretch>
        </p:blipFill>
        <p:spPr>
          <a:xfrm>
            <a:off x="651244" y="4321212"/>
            <a:ext cx="342926" cy="342926"/>
          </a:xfrm>
          <a:prstGeom prst="rect">
            <a:avLst/>
          </a:prstGeom>
        </p:spPr>
      </p:pic>
      <p:sp>
        <p:nvSpPr>
          <p:cNvPr id="25" name="TextBox 13"/>
          <p:cNvSpPr txBox="1"/>
          <p:nvPr/>
        </p:nvSpPr>
        <p:spPr>
          <a:xfrm>
            <a:off x="5463666" y="4174464"/>
            <a:ext cx="2806134" cy="586561"/>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a:solidFill>
                  <a:srgbClr val="70ACBB"/>
                </a:solidFill>
              </a:rPr>
              <a:t>Interfaces </a:t>
            </a:r>
            <a:r>
              <a:rPr lang="en-US" sz="1200" dirty="0" err="1">
                <a:solidFill>
                  <a:srgbClr val="70ACBB"/>
                </a:solidFill>
              </a:rPr>
              <a:t>dependientes</a:t>
            </a:r>
            <a:r>
              <a:rPr lang="en-US" sz="1200" dirty="0">
                <a:solidFill>
                  <a:srgbClr val="70ACBB"/>
                </a:solidFill>
              </a:rPr>
              <a:t> de </a:t>
            </a:r>
            <a:r>
              <a:rPr lang="en-US" sz="1200" dirty="0" err="1">
                <a:solidFill>
                  <a:srgbClr val="70ACBB"/>
                </a:solidFill>
              </a:rPr>
              <a:t>código</a:t>
            </a:r>
            <a:r>
              <a:rPr lang="en-US" sz="1200" dirty="0">
                <a:solidFill>
                  <a:srgbClr val="70ACBB"/>
                </a:solidFill>
              </a:rPr>
              <a:t> </a:t>
            </a:r>
            <a:r>
              <a:rPr lang="en-US" sz="1200" dirty="0" err="1">
                <a:solidFill>
                  <a:srgbClr val="70ACBB"/>
                </a:solidFill>
              </a:rPr>
              <a:t>nativo</a:t>
            </a:r>
            <a:endParaRPr lang="en-US" sz="1200" dirty="0">
              <a:solidFill>
                <a:srgbClr val="70ACBB"/>
              </a:solidFill>
            </a:endParaRPr>
          </a:p>
        </p:txBody>
      </p:sp>
      <p:pic>
        <p:nvPicPr>
          <p:cNvPr id="7" name="Imagen 6"/>
          <p:cNvPicPr>
            <a:picLocks noChangeAspect="1"/>
          </p:cNvPicPr>
          <p:nvPr/>
        </p:nvPicPr>
        <p:blipFill>
          <a:blip r:embed="rId7"/>
          <a:stretch>
            <a:fillRect/>
          </a:stretch>
        </p:blipFill>
        <p:spPr>
          <a:xfrm>
            <a:off x="5227786" y="4296269"/>
            <a:ext cx="342926" cy="342926"/>
          </a:xfrm>
          <a:prstGeom prst="rect">
            <a:avLst/>
          </a:prstGeom>
        </p:spPr>
      </p:pic>
    </p:spTree>
    <p:extLst>
      <p:ext uri="{BB962C8B-B14F-4D97-AF65-F5344CB8AC3E}">
        <p14:creationId xmlns:p14="http://schemas.microsoft.com/office/powerpoint/2010/main" val="196695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a:t>Peticiones Http</a:t>
            </a:r>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47500" lnSpcReduction="20000"/>
          </a:bodyPr>
          <a:lstStyle/>
          <a:p>
            <a:pPr marL="6477" marR="2591">
              <a:lnSpc>
                <a:spcPts val="863"/>
              </a:lnSpc>
            </a:pPr>
            <a:r>
              <a:rPr lang="en-US" sz="1500" spc="-5" dirty="0" err="1">
                <a:cs typeface="Segoe UI Light"/>
              </a:rPr>
              <a:t>Detalles</a:t>
            </a:r>
            <a:r>
              <a:rPr lang="en-US" sz="1500" spc="-5" dirty="0">
                <a:cs typeface="Segoe UI Light"/>
              </a:rPr>
              <a:t>:</a:t>
            </a:r>
          </a:p>
          <a:p>
            <a:pPr>
              <a:lnSpc>
                <a:spcPct val="120000"/>
              </a:lnSpc>
            </a:pPr>
            <a:endParaRPr lang="es-ES" sz="1500" dirty="0"/>
          </a:p>
          <a:p>
            <a:pPr marL="171450" indent="-171450">
              <a:lnSpc>
                <a:spcPct val="120000"/>
              </a:lnSpc>
              <a:buFont typeface="Arial" panose="020B0604020202020204" pitchFamily="34" charset="0"/>
              <a:buChar char="•"/>
            </a:pPr>
            <a:r>
              <a:rPr lang="es-ES" sz="1500" dirty="0"/>
              <a:t>La </a:t>
            </a:r>
            <a:r>
              <a:rPr lang="es-ES" sz="1500" b="1" dirty="0"/>
              <a:t>reutilización de </a:t>
            </a:r>
            <a:r>
              <a:rPr lang="es-ES" sz="1500" b="1" dirty="0" err="1"/>
              <a:t>HttpClient</a:t>
            </a:r>
            <a:r>
              <a:rPr lang="es-ES" sz="1500" b="1" dirty="0"/>
              <a:t> </a:t>
            </a:r>
            <a:r>
              <a:rPr lang="es-ES" sz="1500" dirty="0"/>
              <a:t>nos ayuda a reducir drásticamente los tiempos. Esto se debe a que segregará las cosas de las que cada servidor puede depender, como las cookies o </a:t>
            </a:r>
            <a:r>
              <a:rPr lang="es-ES" sz="1500" dirty="0" err="1"/>
              <a:t>DefaultRequestHeaders</a:t>
            </a:r>
            <a:r>
              <a:rPr lang="es-ES" sz="1500" dirty="0"/>
              <a:t>.</a:t>
            </a:r>
          </a:p>
          <a:p>
            <a:pPr marL="171450" indent="-171450">
              <a:lnSpc>
                <a:spcPct val="120000"/>
              </a:lnSpc>
              <a:buFont typeface="Arial" panose="020B0604020202020204" pitchFamily="34" charset="0"/>
              <a:buChar char="•"/>
            </a:pPr>
            <a:r>
              <a:rPr lang="es-ES" sz="1500" dirty="0"/>
              <a:t>Un error común al trabajar con </a:t>
            </a:r>
            <a:r>
              <a:rPr lang="es-ES" sz="1500" dirty="0" err="1"/>
              <a:t>HttpClient</a:t>
            </a:r>
            <a:r>
              <a:rPr lang="es-ES" sz="1500" dirty="0"/>
              <a:t> es descargar el contenido del </a:t>
            </a:r>
            <a:r>
              <a:rPr lang="es-ES" sz="1500" dirty="0" err="1"/>
              <a:t>Json</a:t>
            </a:r>
            <a:r>
              <a:rPr lang="es-ES" sz="1500" dirty="0"/>
              <a:t> en una cadena. El problema es que esto crea una cadena de todo su documento JSON innecesariamente. Impacta en el tiempo y la memoria a utilizar. Usar </a:t>
            </a:r>
            <a:r>
              <a:rPr lang="es-ES" sz="1500" b="1" dirty="0" err="1"/>
              <a:t>Streams</a:t>
            </a:r>
            <a:r>
              <a:rPr lang="es-ES" sz="1500" dirty="0"/>
              <a:t> directamente.</a:t>
            </a:r>
          </a:p>
          <a:p>
            <a:pPr marL="171450" indent="-171450">
              <a:lnSpc>
                <a:spcPct val="120000"/>
              </a:lnSpc>
              <a:buFont typeface="Arial" panose="020B0604020202020204" pitchFamily="34" charset="0"/>
              <a:buChar char="•"/>
            </a:pPr>
            <a:r>
              <a:rPr lang="es-ES" sz="1500" dirty="0"/>
              <a:t>Usar </a:t>
            </a:r>
            <a:r>
              <a:rPr lang="es-ES" sz="1500" b="1" dirty="0"/>
              <a:t>GZIP</a:t>
            </a:r>
            <a:r>
              <a:rPr lang="es-ES" sz="1500" dirty="0"/>
              <a:t> siempre que sea posible.</a:t>
            </a:r>
          </a:p>
          <a:p>
            <a:pPr marL="171450" indent="-171450">
              <a:lnSpc>
                <a:spcPct val="120000"/>
              </a:lnSpc>
              <a:buFont typeface="Arial" panose="020B0604020202020204" pitchFamily="34" charset="0"/>
              <a:buChar char="•"/>
            </a:pPr>
            <a:r>
              <a:rPr lang="es-ES" sz="1500" dirty="0"/>
              <a:t>Usar </a:t>
            </a:r>
            <a:r>
              <a:rPr lang="es-ES" sz="1500" b="1" dirty="0" err="1"/>
              <a:t>Xamarin's</a:t>
            </a:r>
            <a:r>
              <a:rPr lang="es-ES" sz="1500" b="1" dirty="0"/>
              <a:t> </a:t>
            </a:r>
            <a:r>
              <a:rPr lang="es-ES" sz="1500" b="1" dirty="0" err="1"/>
              <a:t>Native</a:t>
            </a:r>
            <a:r>
              <a:rPr lang="es-ES" sz="1500" b="1" dirty="0"/>
              <a:t> </a:t>
            </a:r>
            <a:r>
              <a:rPr lang="es-ES" sz="1500" b="1" dirty="0" err="1"/>
              <a:t>HttpMessageHandlers</a:t>
            </a:r>
            <a:r>
              <a:rPr lang="es-ES" sz="1500" dirty="0"/>
              <a:t>.</a:t>
            </a:r>
          </a:p>
        </p:txBody>
      </p:sp>
      <p:pic>
        <p:nvPicPr>
          <p:cNvPr id="4" name="Imagen 3" descr="Imagen que contiene captura de pantalla&#10;&#10;Descripción generada automáticamente">
            <a:extLst>
              <a:ext uri="{FF2B5EF4-FFF2-40B4-BE49-F238E27FC236}">
                <a16:creationId xmlns:a16="http://schemas.microsoft.com/office/drawing/2014/main" id="{11B32F9A-400E-4110-B21A-703F37A3E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4956240" cy="3001141"/>
          </a:xfrm>
          <a:prstGeom prst="rect">
            <a:avLst/>
          </a:prstGeom>
        </p:spPr>
      </p:pic>
    </p:spTree>
    <p:extLst>
      <p:ext uri="{BB962C8B-B14F-4D97-AF65-F5344CB8AC3E}">
        <p14:creationId xmlns:p14="http://schemas.microsoft.com/office/powerpoint/2010/main" val="339310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err="1">
                <a:solidFill>
                  <a:srgbClr val="FFFFFF"/>
                </a:solidFill>
                <a:cs typeface="Segoe UI Light" panose="020B0502040204020203" pitchFamily="34" charset="0"/>
              </a:rPr>
              <a:t>Otros</a:t>
            </a:r>
            <a:endParaRPr lang="en-US" sz="6471" spc="-75" dirty="0">
              <a:solidFill>
                <a:srgbClr val="FFFFFF"/>
              </a:solidFill>
              <a:cs typeface="Segoe UI Light" panose="020B0502040204020203" pitchFamily="34" charset="0"/>
            </a:endParaRPr>
          </a:p>
          <a:p>
            <a:pPr algn="ctr" defTabSz="685714">
              <a:defRPr/>
            </a:pPr>
            <a:r>
              <a:rPr lang="en-US" sz="1800" spc="-75" dirty="0">
                <a:solidFill>
                  <a:srgbClr val="FFFFFF"/>
                </a:solidFill>
                <a:cs typeface="Segoe UI Light" panose="020B0502040204020203" pitchFamily="34" charset="0"/>
              </a:rPr>
              <a:t>¿</a:t>
            </a:r>
            <a:r>
              <a:rPr lang="en-US" sz="1800" spc="-75" dirty="0" err="1">
                <a:solidFill>
                  <a:srgbClr val="FFFFFF"/>
                </a:solidFill>
                <a:cs typeface="Segoe UI Light" panose="020B0502040204020203" pitchFamily="34" charset="0"/>
              </a:rPr>
              <a:t>Dónde</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más</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podemos</a:t>
            </a:r>
            <a:r>
              <a:rPr lang="en-US" sz="1800" spc="-75" dirty="0">
                <a:solidFill>
                  <a:srgbClr val="FFFFFF"/>
                </a:solidFill>
                <a:cs typeface="Segoe UI Light" panose="020B0502040204020203" pitchFamily="34" charset="0"/>
              </a:rPr>
              <a:t> </a:t>
            </a:r>
            <a:r>
              <a:rPr lang="en-US" sz="1800" spc="-75" dirty="0" err="1">
                <a:solidFill>
                  <a:srgbClr val="FFFFFF"/>
                </a:solidFill>
                <a:cs typeface="Segoe UI Light" panose="020B0502040204020203" pitchFamily="34" charset="0"/>
              </a:rPr>
              <a:t>mejorar</a:t>
            </a:r>
            <a:r>
              <a:rPr lang="en-US" sz="1800" spc="-75" dirty="0">
                <a:solidFill>
                  <a:srgbClr val="FFFFFF"/>
                </a:solidFill>
                <a:cs typeface="Segoe UI Light" panose="020B0502040204020203" pitchFamily="34" charset="0"/>
              </a:rPr>
              <a:t>?</a:t>
            </a:r>
          </a:p>
        </p:txBody>
      </p:sp>
    </p:spTree>
    <p:extLst>
      <p:ext uri="{BB962C8B-B14F-4D97-AF65-F5344CB8AC3E}">
        <p14:creationId xmlns:p14="http://schemas.microsoft.com/office/powerpoint/2010/main" val="29478480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a:xfrm>
            <a:off x="1553075" y="682538"/>
            <a:ext cx="6962019" cy="994172"/>
          </a:xfrm>
        </p:spPr>
        <p:txBody>
          <a:bodyPr/>
          <a:lstStyle/>
          <a:p>
            <a:r>
              <a:rPr lang="es-ES" dirty="0" err="1"/>
              <a:t>IoC</a:t>
            </a:r>
            <a:endParaRPr lang="es-ES" dirty="0"/>
          </a:p>
        </p:txBody>
      </p:sp>
      <p:sp>
        <p:nvSpPr>
          <p:cNvPr id="12" name="Content Placeholder 5">
            <a:extLst>
              <a:ext uri="{FF2B5EF4-FFF2-40B4-BE49-F238E27FC236}">
                <a16:creationId xmlns:a16="http://schemas.microsoft.com/office/drawing/2014/main" id="{EFA09A03-D140-4EB8-A9F0-CD31802ADBBB}"/>
              </a:ext>
            </a:extLst>
          </p:cNvPr>
          <p:cNvSpPr>
            <a:spLocks noGrp="1"/>
          </p:cNvSpPr>
          <p:nvPr>
            <p:ph idx="1"/>
          </p:nvPr>
        </p:nvSpPr>
        <p:spPr>
          <a:xfrm>
            <a:off x="6550953" y="1559429"/>
            <a:ext cx="2196656" cy="3177149"/>
          </a:xfrm>
        </p:spPr>
        <p:txBody>
          <a:bodyPr>
            <a:normAutofit fontScale="92500" lnSpcReduction="20000"/>
          </a:bodyPr>
          <a:lstStyle/>
          <a:p>
            <a:pPr marL="6477" marR="2591">
              <a:lnSpc>
                <a:spcPts val="863"/>
              </a:lnSpc>
            </a:pPr>
            <a:r>
              <a:rPr lang="en-US" sz="1500" spc="-5" dirty="0" err="1">
                <a:cs typeface="Segoe UI Light"/>
              </a:rPr>
              <a:t>Detalles</a:t>
            </a:r>
            <a:r>
              <a:rPr lang="en-US" sz="1500" spc="-5" dirty="0">
                <a:cs typeface="Segoe UI Light"/>
              </a:rPr>
              <a:t>:</a:t>
            </a:r>
          </a:p>
          <a:p>
            <a:pPr marL="6477" marR="2591">
              <a:lnSpc>
                <a:spcPts val="863"/>
              </a:lnSpc>
            </a:pPr>
            <a:endParaRPr lang="en-US" sz="1500" spc="-5" dirty="0">
              <a:cs typeface="Segoe UI Light"/>
            </a:endParaRPr>
          </a:p>
          <a:p>
            <a:pPr marL="171450" indent="-171450">
              <a:buFont typeface="Arial" panose="020B0604020202020204" pitchFamily="34" charset="0"/>
              <a:buChar char="•"/>
            </a:pPr>
            <a:r>
              <a:rPr lang="en-US" spc="-5" dirty="0">
                <a:cs typeface="Segoe UI Light"/>
              </a:rPr>
              <a:t>Valor </a:t>
            </a:r>
            <a:r>
              <a:rPr lang="en-US" spc="-5" dirty="0" err="1">
                <a:cs typeface="Segoe UI Light"/>
              </a:rPr>
              <a:t>tomado</a:t>
            </a:r>
            <a:r>
              <a:rPr lang="en-US" spc="-5" dirty="0">
                <a:cs typeface="Segoe UI Light"/>
              </a:rPr>
              <a:t> de la media de 5 </a:t>
            </a:r>
            <a:r>
              <a:rPr lang="en-US" spc="-5" dirty="0" err="1">
                <a:cs typeface="Segoe UI Light"/>
              </a:rPr>
              <a:t>medidas</a:t>
            </a:r>
            <a:r>
              <a:rPr lang="en-US" spc="-5" dirty="0">
                <a:cs typeface="Segoe UI Light"/>
              </a:rPr>
              <a:t>.</a:t>
            </a:r>
          </a:p>
          <a:p>
            <a:pPr marL="171450" indent="-171450">
              <a:buFont typeface="Arial" panose="020B0604020202020204" pitchFamily="34" charset="0"/>
              <a:buChar char="•"/>
            </a:pPr>
            <a:r>
              <a:rPr lang="en-US" spc="-5" dirty="0" err="1">
                <a:cs typeface="Segoe UI Light"/>
              </a:rPr>
              <a:t>Aunque</a:t>
            </a:r>
            <a:r>
              <a:rPr lang="en-US" spc="-5" dirty="0">
                <a:cs typeface="Segoe UI Light"/>
              </a:rPr>
              <a:t> con </a:t>
            </a:r>
            <a:r>
              <a:rPr lang="en-US" spc="-5" dirty="0" err="1">
                <a:cs typeface="Segoe UI Light"/>
              </a:rPr>
              <a:t>limitaciones</a:t>
            </a:r>
            <a:r>
              <a:rPr lang="en-US" spc="-5" dirty="0">
                <a:cs typeface="Segoe UI Light"/>
              </a:rPr>
              <a:t>, </a:t>
            </a:r>
            <a:r>
              <a:rPr lang="en-US" spc="-5" dirty="0" err="1">
                <a:cs typeface="Segoe UI Light"/>
              </a:rPr>
              <a:t>DependencyService</a:t>
            </a:r>
            <a:r>
              <a:rPr lang="en-US" spc="-5" dirty="0">
                <a:cs typeface="Segoe UI Light"/>
              </a:rPr>
              <a:t> de </a:t>
            </a:r>
            <a:r>
              <a:rPr lang="en-US" spc="-5" dirty="0" err="1">
                <a:cs typeface="Segoe UI Light"/>
              </a:rPr>
              <a:t>Xamarin.Forms</a:t>
            </a:r>
            <a:r>
              <a:rPr lang="en-US" spc="-5" dirty="0">
                <a:cs typeface="Segoe UI Light"/>
              </a:rPr>
              <a:t> </a:t>
            </a:r>
            <a:r>
              <a:rPr lang="en-US" spc="-5" dirty="0" err="1">
                <a:cs typeface="Segoe UI Light"/>
              </a:rPr>
              <a:t>tiene</a:t>
            </a:r>
            <a:r>
              <a:rPr lang="en-US" spc="-5" dirty="0">
                <a:cs typeface="Segoe UI Light"/>
              </a:rPr>
              <a:t> un </a:t>
            </a:r>
            <a:r>
              <a:rPr lang="en-US" spc="-5" dirty="0" err="1">
                <a:cs typeface="Segoe UI Light"/>
              </a:rPr>
              <a:t>rendimiento</a:t>
            </a:r>
            <a:r>
              <a:rPr lang="en-US" spc="-5" dirty="0">
                <a:cs typeface="Segoe UI Light"/>
              </a:rPr>
              <a:t> </a:t>
            </a:r>
            <a:r>
              <a:rPr lang="en-US" spc="-5" dirty="0" err="1">
                <a:cs typeface="Segoe UI Light"/>
              </a:rPr>
              <a:t>muy</a:t>
            </a:r>
            <a:r>
              <a:rPr lang="en-US" spc="-5" dirty="0">
                <a:cs typeface="Segoe UI Light"/>
              </a:rPr>
              <a:t> </a:t>
            </a:r>
            <a:r>
              <a:rPr lang="en-US" spc="-5" dirty="0" err="1">
                <a:cs typeface="Segoe UI Light"/>
              </a:rPr>
              <a:t>bueno</a:t>
            </a:r>
            <a:r>
              <a:rPr lang="en-US" spc="-5" dirty="0">
                <a:cs typeface="Segoe UI Light"/>
              </a:rPr>
              <a:t>.</a:t>
            </a:r>
          </a:p>
          <a:p>
            <a:pPr marL="171450" indent="-171450">
              <a:buFont typeface="Arial" panose="020B0604020202020204" pitchFamily="34" charset="0"/>
              <a:buChar char="•"/>
            </a:pPr>
            <a:r>
              <a:rPr lang="es-ES" dirty="0"/>
              <a:t>Entre las librerías más utilizadas, </a:t>
            </a:r>
            <a:r>
              <a:rPr lang="es-ES" dirty="0" err="1"/>
              <a:t>TinyIoC</a:t>
            </a:r>
            <a:r>
              <a:rPr lang="es-ES" dirty="0"/>
              <a:t> o </a:t>
            </a:r>
            <a:r>
              <a:rPr lang="es-ES" dirty="0" err="1"/>
              <a:t>DryIoC</a:t>
            </a:r>
            <a:r>
              <a:rPr lang="es-ES" dirty="0"/>
              <a:t> entre otras destaca como una de las más rápidas.</a:t>
            </a:r>
          </a:p>
          <a:p>
            <a:endParaRPr lang="es-ES" dirty="0"/>
          </a:p>
        </p:txBody>
      </p:sp>
      <p:pic>
        <p:nvPicPr>
          <p:cNvPr id="3" name="Imagen 2" descr="Imagen que contiene captura de pantalla&#10;&#10;Descripción generada automáticamente">
            <a:extLst>
              <a:ext uri="{FF2B5EF4-FFF2-40B4-BE49-F238E27FC236}">
                <a16:creationId xmlns:a16="http://schemas.microsoft.com/office/drawing/2014/main" id="{713E6372-ACF2-454C-B59B-92891CD02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75" y="1559429"/>
            <a:ext cx="5001027" cy="3028260"/>
          </a:xfrm>
          <a:prstGeom prst="rect">
            <a:avLst/>
          </a:prstGeom>
        </p:spPr>
      </p:pic>
      <p:pic>
        <p:nvPicPr>
          <p:cNvPr id="4" name="Imagen 3" descr="Imagen que contiene captura de pantalla, mapa, texto&#10;&#10;Descripción generada automáticamente">
            <a:extLst>
              <a:ext uri="{FF2B5EF4-FFF2-40B4-BE49-F238E27FC236}">
                <a16:creationId xmlns:a16="http://schemas.microsoft.com/office/drawing/2014/main" id="{FE41D79B-E079-48EE-AAF5-DB522F12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075" y="1559429"/>
            <a:ext cx="5007309" cy="3028260"/>
          </a:xfrm>
          <a:prstGeom prst="rect">
            <a:avLst/>
          </a:prstGeom>
        </p:spPr>
      </p:pic>
    </p:spTree>
    <p:extLst>
      <p:ext uri="{BB962C8B-B14F-4D97-AF65-F5344CB8AC3E}">
        <p14:creationId xmlns:p14="http://schemas.microsoft.com/office/powerpoint/2010/main" val="13570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a:latin typeface="Calibri (Cuerpo)"/>
              </a:rPr>
              <a:t>Custom Renderers</a:t>
            </a:r>
          </a:p>
        </p:txBody>
      </p:sp>
      <p:sp>
        <p:nvSpPr>
          <p:cNvPr id="4" name="Rettangolo 104">
            <a:extLst>
              <a:ext uri="{FF2B5EF4-FFF2-40B4-BE49-F238E27FC236}">
                <a16:creationId xmlns:a16="http://schemas.microsoft.com/office/drawing/2014/main" id="{35D9A9A8-84C6-42DC-87D4-49831D0C956F}"/>
              </a:ext>
            </a:extLst>
          </p:cNvPr>
          <p:cNvSpPr/>
          <p:nvPr/>
        </p:nvSpPr>
        <p:spPr>
          <a:xfrm>
            <a:off x="684198" y="1371178"/>
            <a:ext cx="7952974" cy="3046988"/>
          </a:xfrm>
          <a:prstGeom prst="rect">
            <a:avLst/>
          </a:prstGeom>
        </p:spPr>
        <p:txBody>
          <a:bodyPr wrap="square">
            <a:spAutoFit/>
          </a:bodyPr>
          <a:lstStyle/>
          <a:p>
            <a:r>
              <a:rPr lang="it-IT" sz="1200" dirty="0">
                <a:latin typeface="Consolas" panose="020B0609020204030204" pitchFamily="49" charset="0"/>
              </a:rPr>
              <a:t>protected override void OnElementChanged (ElementChangedEventArgs&lt;NativeListView&gt; e)</a:t>
            </a:r>
          </a:p>
          <a:p>
            <a:r>
              <a:rPr lang="it-IT" sz="1200" dirty="0">
                <a:latin typeface="Consolas" panose="020B0609020204030204" pitchFamily="49" charset="0"/>
              </a:rPr>
              <a:t>{</a:t>
            </a:r>
          </a:p>
          <a:p>
            <a:r>
              <a:rPr lang="it-IT" sz="1200" dirty="0">
                <a:latin typeface="Consolas" panose="020B0609020204030204" pitchFamily="49" charset="0"/>
              </a:rPr>
              <a:t>  base.OnElementChanged (e);</a:t>
            </a:r>
          </a:p>
          <a:p>
            <a:endParaRPr lang="it-IT" sz="1200" dirty="0">
              <a:latin typeface="Consolas" panose="020B0609020204030204" pitchFamily="49" charset="0"/>
            </a:endParaRPr>
          </a:p>
          <a:p>
            <a:r>
              <a:rPr lang="it-IT" sz="1200" dirty="0">
                <a:latin typeface="Consolas" panose="020B0609020204030204" pitchFamily="49" charset="0"/>
              </a:rPr>
              <a:t>  if (Control == null) {</a:t>
            </a:r>
          </a:p>
          <a:p>
            <a:r>
              <a:rPr lang="it-IT" sz="1200" dirty="0">
                <a:latin typeface="Consolas" panose="020B0609020204030204" pitchFamily="49" charset="0"/>
              </a:rPr>
              <a:t>    // Instantiate the native control</a:t>
            </a:r>
          </a:p>
          <a:p>
            <a:r>
              <a:rPr lang="it-IT" sz="1200" dirty="0">
                <a:latin typeface="Consolas" panose="020B0609020204030204" pitchFamily="49" charset="0"/>
              </a:rPr>
              <a:t>  }</a:t>
            </a:r>
          </a:p>
          <a:p>
            <a:endParaRPr lang="it-IT" sz="1200" dirty="0">
              <a:latin typeface="Consolas" panose="020B0609020204030204" pitchFamily="49" charset="0"/>
            </a:endParaRPr>
          </a:p>
          <a:p>
            <a:r>
              <a:rPr lang="it-IT" sz="1200" dirty="0">
                <a:highlight>
                  <a:srgbClr val="FFFF00"/>
                </a:highlight>
                <a:latin typeface="Consolas" panose="020B0609020204030204" pitchFamily="49" charset="0"/>
              </a:rPr>
              <a:t>  if (e.OldElement != null) {</a:t>
            </a:r>
          </a:p>
          <a:p>
            <a:r>
              <a:rPr lang="it-IT" sz="1200" dirty="0">
                <a:highlight>
                  <a:srgbClr val="FFFF00"/>
                </a:highlight>
                <a:latin typeface="Consolas" panose="020B0609020204030204" pitchFamily="49" charset="0"/>
              </a:rPr>
              <a:t>    // Unsubscribe from event handlers and cleanup any resources</a:t>
            </a:r>
          </a:p>
          <a:p>
            <a:r>
              <a:rPr lang="it-IT" sz="1200" dirty="0">
                <a:highlight>
                  <a:srgbClr val="FFFF00"/>
                </a:highlight>
                <a:latin typeface="Consolas" panose="020B0609020204030204" pitchFamily="49" charset="0"/>
              </a:rPr>
              <a:t>  }</a:t>
            </a:r>
          </a:p>
          <a:p>
            <a:endParaRPr lang="it-IT" sz="1200" dirty="0">
              <a:latin typeface="Consolas" panose="020B0609020204030204" pitchFamily="49" charset="0"/>
            </a:endParaRPr>
          </a:p>
          <a:p>
            <a:r>
              <a:rPr lang="it-IT" sz="1200" dirty="0">
                <a:latin typeface="Consolas" panose="020B0609020204030204" pitchFamily="49" charset="0"/>
              </a:rPr>
              <a:t>  if (e.NewElement != null) {</a:t>
            </a:r>
          </a:p>
          <a:p>
            <a:r>
              <a:rPr lang="it-IT" sz="1200" dirty="0">
                <a:latin typeface="Consolas" panose="020B0609020204030204" pitchFamily="49" charset="0"/>
              </a:rPr>
              <a:t>    // Configure the control and subscribe to event handlers</a:t>
            </a:r>
          </a:p>
          <a:p>
            <a:r>
              <a:rPr lang="it-IT" sz="1200" dirty="0">
                <a:latin typeface="Consolas" panose="020B0609020204030204" pitchFamily="49" charset="0"/>
              </a:rPr>
              <a:t>  }</a:t>
            </a:r>
          </a:p>
          <a:p>
            <a:r>
              <a:rPr lang="it-IT" sz="1200" dirty="0">
                <a:latin typeface="Consolas" panose="020B0609020204030204" pitchFamily="49" charset="0"/>
              </a:rPr>
              <a:t>}</a:t>
            </a:r>
          </a:p>
        </p:txBody>
      </p:sp>
      <p:sp>
        <p:nvSpPr>
          <p:cNvPr id="5" name="object 5">
            <a:extLst>
              <a:ext uri="{FF2B5EF4-FFF2-40B4-BE49-F238E27FC236}">
                <a16:creationId xmlns:a16="http://schemas.microsoft.com/office/drawing/2014/main" id="{CD2A12FE-F59F-4735-8527-9187D70A1454}"/>
              </a:ext>
            </a:extLst>
          </p:cNvPr>
          <p:cNvSpPr/>
          <p:nvPr/>
        </p:nvSpPr>
        <p:spPr>
          <a:xfrm>
            <a:off x="656552" y="1319866"/>
            <a:ext cx="8093996" cy="3109841"/>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Tree>
    <p:extLst>
      <p:ext uri="{BB962C8B-B14F-4D97-AF65-F5344CB8AC3E}">
        <p14:creationId xmlns:p14="http://schemas.microsoft.com/office/powerpoint/2010/main" val="22748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err="1">
                <a:latin typeface="Calibri (Cuerpo)"/>
              </a:rPr>
              <a:t>Compresión</a:t>
            </a:r>
            <a:r>
              <a:rPr lang="en-US" sz="2700" b="1" dirty="0">
                <a:latin typeface="Calibri (Cuerpo)"/>
              </a:rPr>
              <a:t> de Layout</a:t>
            </a:r>
          </a:p>
        </p:txBody>
      </p:sp>
      <p:sp>
        <p:nvSpPr>
          <p:cNvPr id="3" name="TextBox 2"/>
          <p:cNvSpPr txBox="1"/>
          <p:nvPr/>
        </p:nvSpPr>
        <p:spPr>
          <a:xfrm>
            <a:off x="628907" y="1516356"/>
            <a:ext cx="8314619" cy="3831818"/>
          </a:xfrm>
          <a:prstGeom prst="rect">
            <a:avLst/>
          </a:prstGeom>
          <a:noFill/>
        </p:spPr>
        <p:txBody>
          <a:bodyPr wrap="square" rtlCol="0">
            <a:spAutoFit/>
          </a:bodyPr>
          <a:lstStyle/>
          <a:p>
            <a:pPr marL="342883" indent="-342883">
              <a:buFont typeface="Arial" panose="020B0604020202020204" pitchFamily="34" charset="0"/>
              <a:buChar char="•"/>
            </a:pPr>
            <a:r>
              <a:rPr lang="es-ES" sz="2025" b="1" dirty="0" err="1"/>
              <a:t>Layout</a:t>
            </a:r>
            <a:r>
              <a:rPr lang="es-ES" sz="2025" b="1" dirty="0"/>
              <a:t> </a:t>
            </a:r>
            <a:r>
              <a:rPr lang="es-ES" sz="2025" b="1" dirty="0" err="1"/>
              <a:t>Compression</a:t>
            </a:r>
            <a:r>
              <a:rPr lang="es-ES" sz="2025" dirty="0"/>
              <a:t> permite indicar elementos con anidamiento innecesario y optar a no crear </a:t>
            </a:r>
            <a:r>
              <a:rPr lang="es-ES" sz="2025" dirty="0" err="1"/>
              <a:t>layout</a:t>
            </a:r>
            <a:r>
              <a:rPr lang="es-ES" sz="2025" dirty="0"/>
              <a:t>. Con esta opción habilitada los </a:t>
            </a:r>
            <a:r>
              <a:rPr lang="es-ES" sz="2025" dirty="0" err="1"/>
              <a:t>layouts</a:t>
            </a:r>
            <a:r>
              <a:rPr lang="es-ES" sz="2025" dirty="0"/>
              <a:t> se optimizarán en tiempo de compilación permitiendo obtener un mejor rendimiento en tiempo de ejecución.</a:t>
            </a: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endParaRPr lang="es-ES" sz="2025" dirty="0">
              <a:cs typeface="Helvetica" panose="020B0604020202020204" pitchFamily="34" charset="0"/>
            </a:endParaRPr>
          </a:p>
          <a:p>
            <a:pPr marL="342883" indent="-342883">
              <a:buFont typeface="Arial" panose="020B0604020202020204" pitchFamily="34" charset="0"/>
              <a:buChar char="•"/>
            </a:pPr>
            <a:r>
              <a:rPr lang="es-ES" sz="2025" dirty="0" err="1">
                <a:cs typeface="Helvetica" panose="020B0604020202020204" pitchFamily="34" charset="0"/>
              </a:rPr>
              <a:t>Layout</a:t>
            </a:r>
            <a:r>
              <a:rPr lang="es-ES" sz="2025" dirty="0">
                <a:cs typeface="Helvetica" panose="020B0604020202020204" pitchFamily="34" charset="0"/>
              </a:rPr>
              <a:t> </a:t>
            </a:r>
            <a:r>
              <a:rPr lang="es-ES" sz="2025" dirty="0" err="1">
                <a:cs typeface="Helvetica" panose="020B0604020202020204" pitchFamily="34" charset="0"/>
              </a:rPr>
              <a:t>Compression</a:t>
            </a:r>
            <a:r>
              <a:rPr lang="es-ES" sz="2025" dirty="0">
                <a:cs typeface="Helvetica" panose="020B0604020202020204" pitchFamily="34" charset="0"/>
              </a:rPr>
              <a:t> elimina </a:t>
            </a:r>
            <a:r>
              <a:rPr lang="es-ES" sz="2025" dirty="0" err="1">
                <a:cs typeface="Helvetica" panose="020B0604020202020204" pitchFamily="34" charset="0"/>
              </a:rPr>
              <a:t>layouts</a:t>
            </a:r>
            <a:r>
              <a:rPr lang="es-ES" sz="2025" dirty="0">
                <a:cs typeface="Helvetica" panose="020B0604020202020204" pitchFamily="34" charset="0"/>
              </a:rPr>
              <a:t> encargados de gestionar aspectos como gestos, etc. Si tu </a:t>
            </a:r>
            <a:r>
              <a:rPr lang="es-ES" sz="2025" dirty="0" err="1">
                <a:cs typeface="Helvetica" panose="020B0604020202020204" pitchFamily="34" charset="0"/>
              </a:rPr>
              <a:t>Layout</a:t>
            </a:r>
            <a:r>
              <a:rPr lang="es-ES" sz="2025" dirty="0">
                <a:cs typeface="Helvetica" panose="020B0604020202020204" pitchFamily="34" charset="0"/>
              </a:rPr>
              <a:t> utiliza las propiedades</a:t>
            </a:r>
            <a:r>
              <a:rPr lang="en-US" sz="2025" dirty="0">
                <a:cs typeface="Helvetica" panose="020B0604020202020204" pitchFamily="34" charset="0"/>
              </a:rPr>
              <a:t> </a:t>
            </a:r>
            <a:r>
              <a:rPr lang="en-US" sz="2025" b="1" dirty="0">
                <a:cs typeface="Helvetica" panose="020B0604020202020204" pitchFamily="34" charset="0"/>
              </a:rPr>
              <a:t>Rotation, Scale, </a:t>
            </a:r>
            <a:r>
              <a:rPr lang="en-US" sz="2025" b="1" dirty="0" err="1">
                <a:cs typeface="Helvetica" panose="020B0604020202020204" pitchFamily="34" charset="0"/>
              </a:rPr>
              <a:t>TranslationX</a:t>
            </a:r>
            <a:r>
              <a:rPr lang="en-US" sz="2025" b="1" dirty="0">
                <a:cs typeface="Helvetica" panose="020B0604020202020204" pitchFamily="34" charset="0"/>
              </a:rPr>
              <a:t> o </a:t>
            </a:r>
            <a:r>
              <a:rPr lang="en-US" sz="2025" b="1" dirty="0" err="1">
                <a:cs typeface="Helvetica" panose="020B0604020202020204" pitchFamily="34" charset="0"/>
              </a:rPr>
              <a:t>TranslationY</a:t>
            </a:r>
            <a:r>
              <a:rPr lang="en-US" sz="2025" dirty="0">
                <a:cs typeface="Helvetica" panose="020B0604020202020204" pitchFamily="34" charset="0"/>
              </a:rPr>
              <a:t> (entre </a:t>
            </a:r>
            <a:r>
              <a:rPr lang="en-US" sz="2025" dirty="0" err="1">
                <a:cs typeface="Helvetica" panose="020B0604020202020204" pitchFamily="34" charset="0"/>
              </a:rPr>
              <a:t>otras</a:t>
            </a:r>
            <a:r>
              <a:rPr lang="en-US" sz="2025" dirty="0">
                <a:cs typeface="Helvetica" panose="020B0604020202020204" pitchFamily="34" charset="0"/>
              </a:rPr>
              <a:t>), no es un </a:t>
            </a:r>
            <a:r>
              <a:rPr lang="en-US" sz="2025" dirty="0" err="1">
                <a:cs typeface="Helvetica" panose="020B0604020202020204" pitchFamily="34" charset="0"/>
              </a:rPr>
              <a:t>buen</a:t>
            </a:r>
            <a:r>
              <a:rPr lang="en-US" sz="2025" dirty="0">
                <a:cs typeface="Helvetica" panose="020B0604020202020204" pitchFamily="34" charset="0"/>
              </a:rPr>
              <a:t> </a:t>
            </a:r>
            <a:r>
              <a:rPr lang="en-US" sz="2025" dirty="0" err="1">
                <a:cs typeface="Helvetica" panose="020B0604020202020204" pitchFamily="34" charset="0"/>
              </a:rPr>
              <a:t>candidato</a:t>
            </a:r>
            <a:r>
              <a:rPr lang="en-US" sz="2025" dirty="0">
                <a:cs typeface="Helvetica" panose="020B0604020202020204" pitchFamily="34" charset="0"/>
              </a:rPr>
              <a:t>. </a:t>
            </a:r>
          </a:p>
        </p:txBody>
      </p:sp>
      <p:sp>
        <p:nvSpPr>
          <p:cNvPr id="4" name="Rettangolo 104">
            <a:extLst>
              <a:ext uri="{FF2B5EF4-FFF2-40B4-BE49-F238E27FC236}">
                <a16:creationId xmlns:a16="http://schemas.microsoft.com/office/drawing/2014/main" id="{5FB82597-A92B-4F6F-A7DB-2B7446ABF1B9}"/>
              </a:ext>
            </a:extLst>
          </p:cNvPr>
          <p:cNvSpPr/>
          <p:nvPr/>
        </p:nvSpPr>
        <p:spPr>
          <a:xfrm>
            <a:off x="1027098" y="2926099"/>
            <a:ext cx="7952974" cy="646331"/>
          </a:xfrm>
          <a:prstGeom prst="rect">
            <a:avLst/>
          </a:prstGeom>
        </p:spPr>
        <p:txBody>
          <a:bodyPr wrap="square">
            <a:spAutoFit/>
          </a:bodyPr>
          <a:lstStyle/>
          <a:p>
            <a:r>
              <a:rPr lang="en-US" sz="1200" dirty="0">
                <a:latin typeface="Consolas" panose="020B0609020204030204" pitchFamily="49" charset="0"/>
              </a:rPr>
              <a:t>&lt;Grid</a:t>
            </a:r>
          </a:p>
          <a:p>
            <a:r>
              <a:rPr lang="en-US" sz="1200" dirty="0">
                <a:latin typeface="Consolas" panose="020B0609020204030204" pitchFamily="49" charset="0"/>
              </a:rPr>
              <a:t>     </a:t>
            </a:r>
            <a:r>
              <a:rPr lang="en-US" sz="1200" dirty="0" err="1">
                <a:latin typeface="Consolas" panose="020B0609020204030204" pitchFamily="49" charset="0"/>
              </a:rPr>
              <a:t>CompressedLayout.IsHeadless</a:t>
            </a:r>
            <a:r>
              <a:rPr lang="en-US" sz="1200" dirty="0">
                <a:latin typeface="Consolas" panose="020B0609020204030204" pitchFamily="49" charset="0"/>
              </a:rPr>
              <a:t>="true"&gt;</a:t>
            </a:r>
          </a:p>
          <a:p>
            <a:r>
              <a:rPr lang="en-US" sz="1200" dirty="0">
                <a:latin typeface="Consolas" panose="020B0609020204030204" pitchFamily="49" charset="0"/>
              </a:rPr>
              <a:t>&lt;/Grid&gt;</a:t>
            </a:r>
            <a:endParaRPr lang="it-IT" sz="1200" dirty="0">
              <a:latin typeface="Consolas" panose="020B0609020204030204" pitchFamily="49" charset="0"/>
            </a:endParaRPr>
          </a:p>
        </p:txBody>
      </p:sp>
      <p:sp>
        <p:nvSpPr>
          <p:cNvPr id="5" name="object 5">
            <a:extLst>
              <a:ext uri="{FF2B5EF4-FFF2-40B4-BE49-F238E27FC236}">
                <a16:creationId xmlns:a16="http://schemas.microsoft.com/office/drawing/2014/main" id="{5640CB91-78D6-4104-89C4-EDFFFC2625B7}"/>
              </a:ext>
            </a:extLst>
          </p:cNvPr>
          <p:cNvSpPr/>
          <p:nvPr/>
        </p:nvSpPr>
        <p:spPr>
          <a:xfrm>
            <a:off x="999452" y="2874787"/>
            <a:ext cx="7515641" cy="722301"/>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spTree>
    <p:extLst>
      <p:ext uri="{BB962C8B-B14F-4D97-AF65-F5344CB8AC3E}">
        <p14:creationId xmlns:p14="http://schemas.microsoft.com/office/powerpoint/2010/main" val="26233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err="1">
                <a:latin typeface="Calibri (Cuerpo)"/>
              </a:rPr>
              <a:t>Compresión</a:t>
            </a:r>
            <a:r>
              <a:rPr lang="en-US" sz="2700" b="1" dirty="0">
                <a:latin typeface="Calibri (Cuerpo)"/>
              </a:rPr>
              <a:t> de Layout</a:t>
            </a:r>
          </a:p>
        </p:txBody>
      </p:sp>
      <p:sp>
        <p:nvSpPr>
          <p:cNvPr id="7" name="Rettangolo 104">
            <a:extLst>
              <a:ext uri="{FF2B5EF4-FFF2-40B4-BE49-F238E27FC236}">
                <a16:creationId xmlns:a16="http://schemas.microsoft.com/office/drawing/2014/main" id="{0BAD1BE8-A112-485C-B448-D3E83C51E67D}"/>
              </a:ext>
            </a:extLst>
          </p:cNvPr>
          <p:cNvSpPr/>
          <p:nvPr/>
        </p:nvSpPr>
        <p:spPr>
          <a:xfrm>
            <a:off x="628906" y="1544613"/>
            <a:ext cx="2820562" cy="3046988"/>
          </a:xfrm>
          <a:prstGeom prst="rect">
            <a:avLst/>
          </a:prstGeom>
        </p:spPr>
        <p:txBody>
          <a:bodyPr wrap="square">
            <a:spAutoFit/>
          </a:bodyPr>
          <a:lstStyle/>
          <a:p>
            <a:r>
              <a:rPr lang="en-US" sz="1200" dirty="0">
                <a:latin typeface="Consolas" panose="020B0609020204030204" pitchFamily="49" charset="0"/>
              </a:rPr>
              <a:t>&lt;</a:t>
            </a:r>
            <a:r>
              <a:rPr lang="en-US" sz="1200" dirty="0" err="1">
                <a:latin typeface="Consolas" panose="020B0609020204030204" pitchFamily="49" charset="0"/>
              </a:rPr>
              <a:t>ContentView</a:t>
            </a:r>
            <a:r>
              <a:rPr lang="en-US" sz="1200" dirty="0">
                <a:latin typeface="Consolas" panose="020B0609020204030204" pitchFamily="49" charset="0"/>
              </a:rPr>
              <a:t> ...&gt;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 ...&gt;</a:t>
            </a:r>
          </a:p>
          <a:p>
            <a:r>
              <a:rPr lang="en-US" sz="1200" dirty="0">
                <a:latin typeface="Consolas" panose="020B0609020204030204" pitchFamily="49" charset="0"/>
              </a:rPr>
              <a:t>            &lt;</a:t>
            </a:r>
            <a:r>
              <a:rPr lang="en-US" sz="1200" dirty="0" err="1">
                <a:latin typeface="Consolas" panose="020B0609020204030204" pitchFamily="49" charset="0"/>
              </a:rPr>
              <a:t>AbsoluteLayout</a:t>
            </a:r>
            <a:r>
              <a:rPr lang="en-US" sz="1200" dirty="0">
                <a:latin typeface="Consolas" panose="020B0609020204030204" pitchFamily="49" charset="0"/>
              </a:rPr>
              <a:t> ...&gt;</a:t>
            </a:r>
          </a:p>
          <a:p>
            <a:r>
              <a:rPr lang="en-US" sz="1200" dirty="0">
                <a:latin typeface="Consolas" panose="020B0609020204030204" pitchFamily="49" charset="0"/>
              </a:rPr>
              <a:t>                &lt;Button ... /&gt;    </a:t>
            </a:r>
          </a:p>
          <a:p>
            <a:r>
              <a:rPr lang="en-US" sz="1200" dirty="0">
                <a:latin typeface="Consolas" panose="020B0609020204030204" pitchFamily="49" charset="0"/>
              </a:rPr>
              <a:t>                &lt;Image ... /&gt;</a:t>
            </a:r>
          </a:p>
          <a:p>
            <a:r>
              <a:rPr lang="en-US" sz="1200" dirty="0">
                <a:latin typeface="Consolas" panose="020B0609020204030204" pitchFamily="49" charset="0"/>
              </a:rPr>
              <a:t>                &lt;Image ... /&gt;</a:t>
            </a:r>
          </a:p>
          <a:p>
            <a:r>
              <a:rPr lang="en-US" sz="1200" dirty="0">
                <a:latin typeface="Consolas" panose="020B0609020204030204" pitchFamily="49" charset="0"/>
              </a:rPr>
              <a:t>                &lt;</a:t>
            </a:r>
            <a:r>
              <a:rPr lang="en-US" sz="1200" dirty="0" err="1">
                <a:latin typeface="Consolas" panose="020B0609020204030204" pitchFamily="49" charset="0"/>
              </a:rPr>
              <a:t>BoxView</a:t>
            </a:r>
            <a:r>
              <a:rPr lang="en-US" sz="1200" dirty="0">
                <a:latin typeface="Consolas" panose="020B0609020204030204" pitchFamily="49" charset="0"/>
              </a:rPr>
              <a:t> ... /&gt;</a:t>
            </a:r>
          </a:p>
          <a:p>
            <a:r>
              <a:rPr lang="en-US" sz="1200" dirty="0">
                <a:latin typeface="Consolas" panose="020B0609020204030204" pitchFamily="49" charset="0"/>
              </a:rPr>
              <a:t>                &lt;Label ... /&gt;</a:t>
            </a:r>
          </a:p>
          <a:p>
            <a:r>
              <a:rPr lang="en-US" sz="1200" dirty="0">
                <a:latin typeface="Consolas" panose="020B0609020204030204" pitchFamily="49" charset="0"/>
              </a:rPr>
              <a:t>                &lt;Button ... /&gt;</a:t>
            </a:r>
          </a:p>
          <a:p>
            <a:r>
              <a:rPr lang="en-US" sz="1200" dirty="0">
                <a:latin typeface="Consolas" panose="020B0609020204030204" pitchFamily="49" charset="0"/>
              </a:rPr>
              <a:t>            &lt;/</a:t>
            </a:r>
            <a:r>
              <a:rPr lang="en-US" sz="1200" dirty="0" err="1">
                <a:latin typeface="Consolas" panose="020B0609020204030204" pitchFamily="49" charset="0"/>
              </a:rPr>
              <a:t>AbsoluteLayout</a:t>
            </a:r>
            <a:r>
              <a:rPr lang="en-US" sz="1200" dirty="0">
                <a:latin typeface="Consolas" panose="020B0609020204030204" pitchFamily="49" charset="0"/>
              </a:rPr>
              <a:t>&gt;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&gt;</a:t>
            </a:r>
          </a:p>
          <a:p>
            <a:r>
              <a:rPr lang="en-US" sz="1200" dirty="0">
                <a:latin typeface="Consolas" panose="020B0609020204030204" pitchFamily="49" charset="0"/>
              </a:rPr>
              <a:t>        &lt;Label ... /&gt;</a:t>
            </a:r>
          </a:p>
          <a:p>
            <a:r>
              <a:rPr lang="en-US" sz="1200" dirty="0">
                <a:latin typeface="Consolas" panose="020B0609020204030204" pitchFamily="49" charset="0"/>
              </a:rPr>
              <a:t>    &lt;/</a:t>
            </a:r>
            <a:r>
              <a:rPr lang="en-US" sz="1200" dirty="0" err="1">
                <a:latin typeface="Consolas" panose="020B0609020204030204" pitchFamily="49" charset="0"/>
              </a:rPr>
              <a:t>StackLayout</a:t>
            </a:r>
            <a:r>
              <a:rPr lang="en-US" sz="1200" dirty="0">
                <a:latin typeface="Consolas" panose="020B0609020204030204" pitchFamily="49" charset="0"/>
              </a:rPr>
              <a:t>&gt;    </a:t>
            </a:r>
          </a:p>
          <a:p>
            <a:r>
              <a:rPr lang="en-US" sz="1200" dirty="0">
                <a:latin typeface="Consolas" panose="020B0609020204030204" pitchFamily="49" charset="0"/>
              </a:rPr>
              <a:t>&lt;/</a:t>
            </a:r>
            <a:r>
              <a:rPr lang="en-US" sz="1200" dirty="0" err="1">
                <a:latin typeface="Consolas" panose="020B0609020204030204" pitchFamily="49" charset="0"/>
              </a:rPr>
              <a:t>ContentView</a:t>
            </a:r>
            <a:r>
              <a:rPr lang="en-US" sz="1200" dirty="0">
                <a:latin typeface="Consolas" panose="020B0609020204030204" pitchFamily="49" charset="0"/>
              </a:rPr>
              <a:t>&gt;</a:t>
            </a:r>
            <a:endParaRPr lang="it-IT" sz="1200" dirty="0">
              <a:latin typeface="Consolas" panose="020B0609020204030204" pitchFamily="49" charset="0"/>
            </a:endParaRPr>
          </a:p>
        </p:txBody>
      </p:sp>
      <p:sp>
        <p:nvSpPr>
          <p:cNvPr id="8" name="object 5">
            <a:extLst>
              <a:ext uri="{FF2B5EF4-FFF2-40B4-BE49-F238E27FC236}">
                <a16:creationId xmlns:a16="http://schemas.microsoft.com/office/drawing/2014/main" id="{53E0546B-D17C-4803-ABE0-31709442ACF2}"/>
              </a:ext>
            </a:extLst>
          </p:cNvPr>
          <p:cNvSpPr/>
          <p:nvPr/>
        </p:nvSpPr>
        <p:spPr>
          <a:xfrm>
            <a:off x="628907" y="1478769"/>
            <a:ext cx="2968479" cy="2918419"/>
          </a:xfrm>
          <a:custGeom>
            <a:avLst/>
            <a:gdLst/>
            <a:ahLst/>
            <a:cxnLst/>
            <a:rect l="l" t="t" r="r" b="b"/>
            <a:pathLst>
              <a:path w="8158480" h="3538854">
                <a:moveTo>
                  <a:pt x="0" y="3538728"/>
                </a:moveTo>
                <a:lnTo>
                  <a:pt x="8157972" y="3538728"/>
                </a:lnTo>
                <a:lnTo>
                  <a:pt x="8157972" y="0"/>
                </a:lnTo>
                <a:lnTo>
                  <a:pt x="0" y="0"/>
                </a:lnTo>
                <a:lnTo>
                  <a:pt x="0" y="3538728"/>
                </a:lnTo>
                <a:close/>
              </a:path>
            </a:pathLst>
          </a:custGeom>
          <a:ln w="9144">
            <a:solidFill>
              <a:srgbClr val="5F6D6E"/>
            </a:solidFill>
          </a:ln>
        </p:spPr>
        <p:txBody>
          <a:bodyPr wrap="square" lIns="0" tIns="0" rIns="0" bIns="0" rtlCol="0"/>
          <a:lstStyle/>
          <a:p>
            <a:endParaRPr sz="2700"/>
          </a:p>
        </p:txBody>
      </p:sp>
      <p:pic>
        <p:nvPicPr>
          <p:cNvPr id="10" name="Imagen 9">
            <a:extLst>
              <a:ext uri="{FF2B5EF4-FFF2-40B4-BE49-F238E27FC236}">
                <a16:creationId xmlns:a16="http://schemas.microsoft.com/office/drawing/2014/main" id="{4169EBF5-8160-462D-8118-AEEBE3968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771" y="1478769"/>
            <a:ext cx="2530759" cy="2870458"/>
          </a:xfrm>
          <a:prstGeom prst="rect">
            <a:avLst/>
          </a:prstGeom>
        </p:spPr>
      </p:pic>
      <p:pic>
        <p:nvPicPr>
          <p:cNvPr id="14" name="Imagen 13">
            <a:extLst>
              <a:ext uri="{FF2B5EF4-FFF2-40B4-BE49-F238E27FC236}">
                <a16:creationId xmlns:a16="http://schemas.microsoft.com/office/drawing/2014/main" id="{45DB2BB7-4AAC-426B-B54D-45A98A81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914" y="1478769"/>
            <a:ext cx="2737187" cy="2870458"/>
          </a:xfrm>
          <a:prstGeom prst="rect">
            <a:avLst/>
          </a:prstGeom>
        </p:spPr>
      </p:pic>
      <p:sp>
        <p:nvSpPr>
          <p:cNvPr id="15" name="Rectángulo 14">
            <a:extLst>
              <a:ext uri="{FF2B5EF4-FFF2-40B4-BE49-F238E27FC236}">
                <a16:creationId xmlns:a16="http://schemas.microsoft.com/office/drawing/2014/main" id="{1DC396EF-92FF-412F-8BB1-682A5B57E4F5}"/>
              </a:ext>
            </a:extLst>
          </p:cNvPr>
          <p:cNvSpPr/>
          <p:nvPr/>
        </p:nvSpPr>
        <p:spPr>
          <a:xfrm>
            <a:off x="4572000" y="4348658"/>
            <a:ext cx="444352" cy="173124"/>
          </a:xfrm>
          <a:prstGeom prst="rect">
            <a:avLst/>
          </a:prstGeom>
        </p:spPr>
        <p:txBody>
          <a:bodyPr wrap="none">
            <a:spAutoFit/>
          </a:bodyPr>
          <a:lstStyle/>
          <a:p>
            <a:r>
              <a:rPr lang="es-ES" sz="525" dirty="0"/>
              <a:t>17 </a:t>
            </a:r>
            <a:r>
              <a:rPr lang="es-ES" sz="525" dirty="0" err="1"/>
              <a:t>views</a:t>
            </a:r>
            <a:endParaRPr lang="es-ES" sz="525" dirty="0"/>
          </a:p>
        </p:txBody>
      </p:sp>
      <p:sp>
        <p:nvSpPr>
          <p:cNvPr id="16" name="Rectángulo 15">
            <a:extLst>
              <a:ext uri="{FF2B5EF4-FFF2-40B4-BE49-F238E27FC236}">
                <a16:creationId xmlns:a16="http://schemas.microsoft.com/office/drawing/2014/main" id="{189E2780-E8D6-4196-BEBA-AFEB4EFCE9CB}"/>
              </a:ext>
            </a:extLst>
          </p:cNvPr>
          <p:cNvSpPr/>
          <p:nvPr/>
        </p:nvSpPr>
        <p:spPr>
          <a:xfrm>
            <a:off x="6891765" y="4348657"/>
            <a:ext cx="841897" cy="253916"/>
          </a:xfrm>
          <a:prstGeom prst="rect">
            <a:avLst/>
          </a:prstGeom>
        </p:spPr>
        <p:txBody>
          <a:bodyPr wrap="none">
            <a:spAutoFit/>
          </a:bodyPr>
          <a:lstStyle/>
          <a:p>
            <a:r>
              <a:rPr lang="es-ES" sz="525" dirty="0"/>
              <a:t>14 </a:t>
            </a:r>
            <a:r>
              <a:rPr lang="es-ES" sz="525" dirty="0" err="1"/>
              <a:t>views</a:t>
            </a:r>
            <a:r>
              <a:rPr lang="es-ES" sz="525" dirty="0"/>
              <a:t> (8 utilizando </a:t>
            </a:r>
          </a:p>
          <a:p>
            <a:r>
              <a:rPr lang="es-ES" sz="525" dirty="0" err="1"/>
              <a:t>Fast</a:t>
            </a:r>
            <a:r>
              <a:rPr lang="es-ES" sz="525" dirty="0"/>
              <a:t> Renderers)</a:t>
            </a:r>
          </a:p>
        </p:txBody>
      </p:sp>
    </p:spTree>
    <p:extLst>
      <p:ext uri="{BB962C8B-B14F-4D97-AF65-F5344CB8AC3E}">
        <p14:creationId xmlns:p14="http://schemas.microsoft.com/office/powerpoint/2010/main" val="17273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err="1">
                <a:latin typeface="Calibri (Cuerpo)"/>
              </a:rPr>
              <a:t>Recuerda</a:t>
            </a:r>
            <a:r>
              <a:rPr lang="en-US" sz="2700" b="1" dirty="0">
                <a:latin typeface="Calibri (Cuerpo)"/>
              </a:rPr>
              <a:t>!</a:t>
            </a:r>
          </a:p>
        </p:txBody>
      </p:sp>
      <p:sp>
        <p:nvSpPr>
          <p:cNvPr id="3" name="TextBox 2"/>
          <p:cNvSpPr txBox="1"/>
          <p:nvPr/>
        </p:nvSpPr>
        <p:spPr>
          <a:xfrm>
            <a:off x="628907" y="1516356"/>
            <a:ext cx="8314619" cy="3139321"/>
          </a:xfrm>
          <a:prstGeom prst="rect">
            <a:avLst/>
          </a:prstGeom>
          <a:noFill/>
        </p:spPr>
        <p:txBody>
          <a:bodyPr wrap="square" rtlCol="0">
            <a:spAutoFit/>
          </a:bodyPr>
          <a:lstStyle/>
          <a:p>
            <a:pPr marL="342883" indent="-342883">
              <a:buFont typeface="Arial" panose="020B0604020202020204" pitchFamily="34" charset="0"/>
              <a:buChar char="•"/>
            </a:pPr>
            <a:r>
              <a:rPr lang="en-US" sz="3300" dirty="0" err="1">
                <a:cs typeface="Helvetica" panose="020B0604020202020204" pitchFamily="34" charset="0"/>
              </a:rPr>
              <a:t>Muchos</a:t>
            </a:r>
            <a:r>
              <a:rPr lang="en-US" sz="3300" dirty="0">
                <a:cs typeface="Helvetica" panose="020B0604020202020204" pitchFamily="34" charset="0"/>
              </a:rPr>
              <a:t> de </a:t>
            </a:r>
            <a:r>
              <a:rPr lang="en-US" sz="3300" dirty="0" err="1">
                <a:cs typeface="Helvetica" panose="020B0604020202020204" pitchFamily="34" charset="0"/>
              </a:rPr>
              <a:t>los</a:t>
            </a:r>
            <a:r>
              <a:rPr lang="en-US" sz="3300" dirty="0">
                <a:cs typeface="Helvetica" panose="020B0604020202020204" pitchFamily="34" charset="0"/>
              </a:rPr>
              <a:t> </a:t>
            </a:r>
            <a:r>
              <a:rPr lang="en-US" sz="3300" dirty="0" err="1">
                <a:cs typeface="Helvetica" panose="020B0604020202020204" pitchFamily="34" charset="0"/>
              </a:rPr>
              <a:t>puntos</a:t>
            </a:r>
            <a:r>
              <a:rPr lang="en-US" sz="3300" dirty="0">
                <a:cs typeface="Helvetica" panose="020B0604020202020204" pitchFamily="34" charset="0"/>
              </a:rPr>
              <a:t> </a:t>
            </a:r>
            <a:r>
              <a:rPr lang="en-US" sz="3300" dirty="0" err="1">
                <a:cs typeface="Helvetica" panose="020B0604020202020204" pitchFamily="34" charset="0"/>
              </a:rPr>
              <a:t>vistos</a:t>
            </a:r>
            <a:r>
              <a:rPr lang="en-US" sz="3300" dirty="0">
                <a:cs typeface="Helvetica" panose="020B0604020202020204" pitchFamily="34" charset="0"/>
              </a:rPr>
              <a:t> </a:t>
            </a:r>
            <a:r>
              <a:rPr lang="en-US" sz="3300" dirty="0" err="1">
                <a:cs typeface="Helvetica" panose="020B0604020202020204" pitchFamily="34" charset="0"/>
              </a:rPr>
              <a:t>os</a:t>
            </a:r>
            <a:r>
              <a:rPr lang="en-US" sz="3300" dirty="0">
                <a:cs typeface="Helvetica" panose="020B0604020202020204" pitchFamily="34" charset="0"/>
              </a:rPr>
              <a:t> </a:t>
            </a:r>
            <a:r>
              <a:rPr lang="en-US" sz="3300" dirty="0" err="1">
                <a:cs typeface="Helvetica" panose="020B0604020202020204" pitchFamily="34" charset="0"/>
              </a:rPr>
              <a:t>daran</a:t>
            </a:r>
            <a:r>
              <a:rPr lang="en-US" sz="3300" dirty="0">
                <a:cs typeface="Helvetica" panose="020B0604020202020204" pitchFamily="34" charset="0"/>
              </a:rPr>
              <a:t> </a:t>
            </a:r>
            <a:r>
              <a:rPr lang="en-US" sz="3300" dirty="0" err="1">
                <a:cs typeface="Helvetica" panose="020B0604020202020204" pitchFamily="34" charset="0"/>
              </a:rPr>
              <a:t>pequeñas</a:t>
            </a:r>
            <a:r>
              <a:rPr lang="en-US" sz="3300" dirty="0">
                <a:cs typeface="Helvetica" panose="020B0604020202020204" pitchFamily="34" charset="0"/>
              </a:rPr>
              <a:t> </a:t>
            </a:r>
            <a:r>
              <a:rPr lang="en-US" sz="3300" dirty="0" err="1">
                <a:cs typeface="Helvetica" panose="020B0604020202020204" pitchFamily="34" charset="0"/>
              </a:rPr>
              <a:t>mejoras</a:t>
            </a:r>
            <a:r>
              <a:rPr lang="en-US" sz="3300" dirty="0">
                <a:cs typeface="Helvetica" panose="020B0604020202020204" pitchFamily="34" charset="0"/>
              </a:rPr>
              <a:t> </a:t>
            </a:r>
            <a:r>
              <a:rPr lang="en-US" sz="3300" dirty="0" err="1">
                <a:cs typeface="Helvetica" panose="020B0604020202020204" pitchFamily="34" charset="0"/>
              </a:rPr>
              <a:t>en</a:t>
            </a:r>
            <a:r>
              <a:rPr lang="en-US" sz="3300" dirty="0">
                <a:cs typeface="Helvetica" panose="020B0604020202020204" pitchFamily="34" charset="0"/>
              </a:rPr>
              <a:t> el </a:t>
            </a:r>
            <a:r>
              <a:rPr lang="en-US" sz="3300" dirty="0" err="1">
                <a:cs typeface="Helvetica" panose="020B0604020202020204" pitchFamily="34" charset="0"/>
              </a:rPr>
              <a:t>rendimiento</a:t>
            </a:r>
            <a:r>
              <a:rPr lang="en-US" sz="3300" dirty="0">
                <a:cs typeface="Helvetica" panose="020B0604020202020204" pitchFamily="34" charset="0"/>
              </a:rPr>
              <a:t>. No hay </a:t>
            </a:r>
            <a:r>
              <a:rPr lang="en-US" sz="3300" i="1" dirty="0">
                <a:cs typeface="Helvetica" panose="020B0604020202020204" pitchFamily="34" charset="0"/>
              </a:rPr>
              <a:t>“</a:t>
            </a:r>
            <a:r>
              <a:rPr lang="en-US" sz="3300" i="1" dirty="0" err="1">
                <a:cs typeface="Helvetica" panose="020B0604020202020204" pitchFamily="34" charset="0"/>
              </a:rPr>
              <a:t>líneas</a:t>
            </a:r>
            <a:r>
              <a:rPr lang="en-US" sz="3300" i="1" dirty="0">
                <a:cs typeface="Helvetica" panose="020B0604020202020204" pitchFamily="34" charset="0"/>
              </a:rPr>
              <a:t> </a:t>
            </a:r>
            <a:r>
              <a:rPr lang="en-US" sz="3300" i="1" dirty="0" err="1">
                <a:cs typeface="Helvetica" panose="020B0604020202020204" pitchFamily="34" charset="0"/>
              </a:rPr>
              <a:t>mágicas</a:t>
            </a:r>
            <a:r>
              <a:rPr lang="en-US" sz="3300" i="1" dirty="0">
                <a:cs typeface="Helvetica" panose="020B0604020202020204" pitchFamily="34" charset="0"/>
              </a:rPr>
              <a:t>”, </a:t>
            </a:r>
            <a:r>
              <a:rPr lang="en-US" sz="3300" dirty="0" err="1">
                <a:cs typeface="Helvetica" panose="020B0604020202020204" pitchFamily="34" charset="0"/>
              </a:rPr>
              <a:t>hablamos</a:t>
            </a:r>
            <a:r>
              <a:rPr lang="en-US" sz="3300" dirty="0">
                <a:cs typeface="Helvetica" panose="020B0604020202020204" pitchFamily="34" charset="0"/>
              </a:rPr>
              <a:t> de un </a:t>
            </a:r>
            <a:r>
              <a:rPr lang="en-US" sz="3300" i="1" dirty="0">
                <a:cs typeface="Helvetica" panose="020B0604020202020204" pitchFamily="34" charset="0"/>
              </a:rPr>
              <a:t>“</a:t>
            </a:r>
            <a:r>
              <a:rPr lang="en-US" sz="3300" i="1" dirty="0" err="1">
                <a:cs typeface="Helvetica" panose="020B0604020202020204" pitchFamily="34" charset="0"/>
              </a:rPr>
              <a:t>suma</a:t>
            </a:r>
            <a:r>
              <a:rPr lang="en-US" sz="3300" i="1" dirty="0">
                <a:cs typeface="Helvetica" panose="020B0604020202020204" pitchFamily="34" charset="0"/>
              </a:rPr>
              <a:t> y </a:t>
            </a:r>
            <a:r>
              <a:rPr lang="en-US" sz="3300" i="1" dirty="0" err="1">
                <a:cs typeface="Helvetica" panose="020B0604020202020204" pitchFamily="34" charset="0"/>
              </a:rPr>
              <a:t>sigue</a:t>
            </a:r>
            <a:r>
              <a:rPr lang="en-US" sz="3300" i="1" dirty="0">
                <a:cs typeface="Helvetica" panose="020B0604020202020204" pitchFamily="34" charset="0"/>
              </a:rPr>
              <a:t>”</a:t>
            </a:r>
            <a:r>
              <a:rPr lang="en-US" sz="3300" dirty="0">
                <a:cs typeface="Helvetica" panose="020B0604020202020204" pitchFamily="34" charset="0"/>
              </a:rPr>
              <a:t>.</a:t>
            </a:r>
          </a:p>
          <a:p>
            <a:pPr marL="342883" indent="-342883">
              <a:buFont typeface="Arial" panose="020B0604020202020204" pitchFamily="34" charset="0"/>
              <a:buChar char="•"/>
            </a:pPr>
            <a:r>
              <a:rPr lang="en-US" sz="3300" dirty="0">
                <a:cs typeface="Helvetica" panose="020B0604020202020204" pitchFamily="34" charset="0"/>
              </a:rPr>
              <a:t>Cambio a </a:t>
            </a:r>
            <a:r>
              <a:rPr lang="en-US" sz="3300" dirty="0" err="1">
                <a:cs typeface="Helvetica" panose="020B0604020202020204" pitchFamily="34" charset="0"/>
              </a:rPr>
              <a:t>cambio</a:t>
            </a:r>
            <a:r>
              <a:rPr lang="en-US" sz="3300" dirty="0">
                <a:cs typeface="Helvetica" panose="020B0604020202020204" pitchFamily="34" charset="0"/>
              </a:rPr>
              <a:t> </a:t>
            </a:r>
            <a:r>
              <a:rPr lang="en-US" sz="3300" dirty="0" err="1">
                <a:cs typeface="Helvetica" panose="020B0604020202020204" pitchFamily="34" charset="0"/>
              </a:rPr>
              <a:t>si</a:t>
            </a:r>
            <a:r>
              <a:rPr lang="en-US" sz="3300" dirty="0">
                <a:cs typeface="Helvetica" panose="020B0604020202020204" pitchFamily="34" charset="0"/>
              </a:rPr>
              <a:t> se </a:t>
            </a:r>
            <a:r>
              <a:rPr lang="en-US" sz="3300" dirty="0" err="1">
                <a:cs typeface="Helvetica" panose="020B0604020202020204" pitchFamily="34" charset="0"/>
              </a:rPr>
              <a:t>consiguen</a:t>
            </a:r>
            <a:r>
              <a:rPr lang="en-US" sz="3300" dirty="0">
                <a:cs typeface="Helvetica" panose="020B0604020202020204" pitchFamily="34" charset="0"/>
              </a:rPr>
              <a:t> </a:t>
            </a:r>
            <a:r>
              <a:rPr lang="en-US" sz="3300" dirty="0" err="1">
                <a:cs typeface="Helvetica" panose="020B0604020202020204" pitchFamily="34" charset="0"/>
              </a:rPr>
              <a:t>resultados</a:t>
            </a:r>
            <a:r>
              <a:rPr lang="en-US" sz="3300" dirty="0">
                <a:cs typeface="Helvetica" panose="020B0604020202020204" pitchFamily="34" charset="0"/>
              </a:rPr>
              <a:t>.</a:t>
            </a:r>
          </a:p>
        </p:txBody>
      </p:sp>
    </p:spTree>
    <p:extLst>
      <p:ext uri="{BB962C8B-B14F-4D97-AF65-F5344CB8AC3E}">
        <p14:creationId xmlns:p14="http://schemas.microsoft.com/office/powerpoint/2010/main" val="351035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907" y="522184"/>
            <a:ext cx="7886187" cy="994172"/>
          </a:xfrm>
        </p:spPr>
        <p:txBody>
          <a:bodyPr>
            <a:normAutofit/>
          </a:bodyPr>
          <a:lstStyle/>
          <a:p>
            <a:r>
              <a:rPr lang="en-US" sz="2700" b="1" dirty="0">
                <a:latin typeface="Calibri (Cuerpo)"/>
              </a:rPr>
              <a:t>Código</a:t>
            </a:r>
          </a:p>
        </p:txBody>
      </p:sp>
      <p:sp>
        <p:nvSpPr>
          <p:cNvPr id="4" name="Rectángulo 3">
            <a:extLst>
              <a:ext uri="{FF2B5EF4-FFF2-40B4-BE49-F238E27FC236}">
                <a16:creationId xmlns:a16="http://schemas.microsoft.com/office/drawing/2014/main" id="{3CBF5A57-7000-4155-8E5F-0266FE387729}"/>
              </a:ext>
            </a:extLst>
          </p:cNvPr>
          <p:cNvSpPr/>
          <p:nvPr/>
        </p:nvSpPr>
        <p:spPr>
          <a:xfrm>
            <a:off x="628907" y="1213433"/>
            <a:ext cx="5443647" cy="215444"/>
          </a:xfrm>
          <a:prstGeom prst="rect">
            <a:avLst/>
          </a:prstGeom>
        </p:spPr>
        <p:txBody>
          <a:bodyPr wrap="square">
            <a:spAutoFit/>
          </a:bodyPr>
          <a:lstStyle/>
          <a:p>
            <a:r>
              <a:rPr lang="es-ES" sz="800" dirty="0">
                <a:hlinkClick r:id="rId2"/>
              </a:rPr>
              <a:t>https://github.com/jsuarezruiz/xamarin-forms-perf-playground</a:t>
            </a:r>
            <a:endParaRPr lang="es-ES" sz="800" dirty="0"/>
          </a:p>
        </p:txBody>
      </p:sp>
      <p:pic>
        <p:nvPicPr>
          <p:cNvPr id="6" name="Imagen 5">
            <a:extLst>
              <a:ext uri="{FF2B5EF4-FFF2-40B4-BE49-F238E27FC236}">
                <a16:creationId xmlns:a16="http://schemas.microsoft.com/office/drawing/2014/main" id="{DFAE9F9F-C548-470B-A2B1-0EABEA19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01" y="1516356"/>
            <a:ext cx="5637721" cy="2965122"/>
          </a:xfrm>
          <a:prstGeom prst="rect">
            <a:avLst/>
          </a:prstGeom>
        </p:spPr>
      </p:pic>
      <p:sp>
        <p:nvSpPr>
          <p:cNvPr id="7" name="Content Placeholder 5">
            <a:extLst>
              <a:ext uri="{FF2B5EF4-FFF2-40B4-BE49-F238E27FC236}">
                <a16:creationId xmlns:a16="http://schemas.microsoft.com/office/drawing/2014/main" id="{FB17DD41-C7DF-4218-9879-56741C5BB216}"/>
              </a:ext>
            </a:extLst>
          </p:cNvPr>
          <p:cNvSpPr txBox="1">
            <a:spLocks/>
          </p:cNvSpPr>
          <p:nvPr/>
        </p:nvSpPr>
        <p:spPr>
          <a:xfrm>
            <a:off x="6550953" y="1559429"/>
            <a:ext cx="2196656" cy="3177149"/>
          </a:xfrm>
          <a:prstGeom prst="rect">
            <a:avLst/>
          </a:prstGeom>
        </p:spPr>
        <p:txBody>
          <a:bodyPr>
            <a:normAutofit fontScale="70000" lnSpcReduction="20000"/>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2591" indent="0">
              <a:lnSpc>
                <a:spcPts val="863"/>
              </a:lnSpc>
              <a:buNone/>
            </a:pPr>
            <a:r>
              <a:rPr lang="en-US" sz="1500" spc="-5" dirty="0" err="1">
                <a:cs typeface="Segoe UI Light"/>
              </a:rPr>
              <a:t>Detalles</a:t>
            </a:r>
            <a:r>
              <a:rPr lang="en-US" sz="1500" spc="-5" dirty="0">
                <a:cs typeface="Segoe UI Light"/>
              </a:rPr>
              <a:t>:</a:t>
            </a:r>
          </a:p>
          <a:p>
            <a:pPr marL="171450" indent="-171450"/>
            <a:r>
              <a:rPr lang="es-ES" sz="2100" spc="-5" dirty="0">
                <a:cs typeface="Segoe UI Light"/>
              </a:rPr>
              <a:t>Más de una docena de ejemplos.</a:t>
            </a:r>
          </a:p>
          <a:p>
            <a:pPr marL="171450" indent="-171450"/>
            <a:r>
              <a:rPr lang="es-ES" sz="2100" spc="-5" dirty="0">
                <a:cs typeface="Segoe UI Light"/>
              </a:rPr>
              <a:t>Varios </a:t>
            </a:r>
            <a:r>
              <a:rPr lang="es-ES" sz="2100" spc="-5" dirty="0" err="1">
                <a:cs typeface="Segoe UI Light"/>
              </a:rPr>
              <a:t>Profilers</a:t>
            </a:r>
            <a:r>
              <a:rPr lang="es-ES" sz="2100" spc="-5" dirty="0">
                <a:cs typeface="Segoe UI Light"/>
              </a:rPr>
              <a:t> para medir tiempo de arranque, memoria consumida, jerarquía de elementos, etc.</a:t>
            </a:r>
          </a:p>
          <a:p>
            <a:pPr marL="171450" indent="-171450"/>
            <a:r>
              <a:rPr lang="es-ES" sz="2100" spc="-5" dirty="0" err="1">
                <a:cs typeface="Segoe UI Light"/>
              </a:rPr>
              <a:t>Xamarin.Forms</a:t>
            </a:r>
            <a:r>
              <a:rPr lang="es-ES" sz="2100" spc="-5" dirty="0">
                <a:cs typeface="Segoe UI Light"/>
              </a:rPr>
              <a:t> incluye </a:t>
            </a:r>
            <a:r>
              <a:rPr lang="es-ES" sz="2100" spc="-5" dirty="0" err="1">
                <a:cs typeface="Segoe UI Light"/>
              </a:rPr>
              <a:t>Profiler</a:t>
            </a:r>
            <a:r>
              <a:rPr lang="es-ES" sz="2100" spc="-5" dirty="0">
                <a:cs typeface="Segoe UI Light"/>
              </a:rPr>
              <a:t> en v4.2 </a:t>
            </a:r>
            <a:r>
              <a:rPr lang="es-ES" sz="2100" spc="-5" dirty="0">
                <a:cs typeface="Segoe UI Light"/>
                <a:hlinkClick r:id="rId4"/>
              </a:rPr>
              <a:t>https://github.com/xamarin/Xamarin.Forms/pull/6087/files</a:t>
            </a:r>
            <a:endParaRPr lang="es-ES" sz="2100" spc="-5" dirty="0">
              <a:cs typeface="Segoe UI Light"/>
            </a:endParaRPr>
          </a:p>
          <a:p>
            <a:pPr marL="171450" indent="-171450"/>
            <a:endParaRPr lang="es-ES" sz="2100" dirty="0"/>
          </a:p>
          <a:p>
            <a:endParaRPr lang="es-ES" sz="2100" dirty="0"/>
          </a:p>
        </p:txBody>
      </p:sp>
    </p:spTree>
    <p:extLst>
      <p:ext uri="{BB962C8B-B14F-4D97-AF65-F5344CB8AC3E}">
        <p14:creationId xmlns:p14="http://schemas.microsoft.com/office/powerpoint/2010/main" val="19236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09390" y="304391"/>
            <a:ext cx="8648657"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a:lstStyle>
          <a:p>
            <a:r>
              <a:rPr lang="en-US" dirty="0" err="1">
                <a:latin typeface="Segoe UI" panose="020B0502040204020203" pitchFamily="34" charset="0"/>
                <a:cs typeface="Segoe UI" panose="020B0502040204020203" pitchFamily="34" charset="0"/>
              </a:rPr>
              <a:t>Preguntas</a:t>
            </a:r>
            <a:r>
              <a:rPr lang="en-US" dirty="0">
                <a:latin typeface="Segoe UI" panose="020B0502040204020203" pitchFamily="34" charset="0"/>
                <a:cs typeface="Segoe UI" panose="020B0502040204020203" pitchFamily="34" charset="0"/>
              </a:rPr>
              <a:t> y </a:t>
            </a:r>
            <a:r>
              <a:rPr lang="en-US" dirty="0" err="1">
                <a:latin typeface="Segoe UI" panose="020B0502040204020203" pitchFamily="34" charset="0"/>
                <a:cs typeface="Segoe UI" panose="020B0502040204020203" pitchFamily="34" charset="0"/>
              </a:rPr>
              <a:t>respuestas</a:t>
            </a:r>
            <a:r>
              <a:rPr lang="en-US" dirty="0">
                <a:latin typeface="Segoe UI" panose="020B0502040204020203" pitchFamily="34" charset="0"/>
                <a:cs typeface="Segoe UI" panose="020B0502040204020203" pitchFamily="34" charset="0"/>
              </a:rPr>
              <a:t>.</a:t>
            </a:r>
            <a:endParaRPr lang="ru-RU" dirty="0">
              <a:latin typeface="Segoe UI" panose="020B0502040204020203" pitchFamily="34" charset="0"/>
              <a:cs typeface="Segoe UI" panose="020B0502040204020203" pitchFamily="34" charset="0"/>
            </a:endParaRPr>
          </a:p>
        </p:txBody>
      </p:sp>
      <p:sp>
        <p:nvSpPr>
          <p:cNvPr id="3" name="Text Placeholder 1"/>
          <p:cNvSpPr>
            <a:spLocks noGrp="1"/>
          </p:cNvSpPr>
          <p:nvPr>
            <p:ph type="body" sz="quarter" idx="20"/>
          </p:nvPr>
        </p:nvSpPr>
        <p:spPr>
          <a:xfrm>
            <a:off x="252134" y="1076539"/>
            <a:ext cx="8594677" cy="631239"/>
          </a:xfrm>
        </p:spPr>
        <p:txBody>
          <a:bodyPr/>
          <a:lstStyle/>
          <a:p>
            <a:r>
              <a:rPr lang="en-US" sz="28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Dudas</a:t>
            </a:r>
            <a:r>
              <a:rPr lang="en-US" sz="2800" dirty="0">
                <a:latin typeface="Segoe UI" panose="020B0502040204020203" pitchFamily="34" charset="0"/>
                <a:cs typeface="Segoe UI" panose="020B0502040204020203" pitchFamily="34" charset="0"/>
              </a:rPr>
              <a:t>?</a:t>
            </a:r>
            <a:endParaRPr lang="ru-RU" sz="2800" dirty="0">
              <a:latin typeface="Segoe UI" panose="020B0502040204020203" pitchFamily="34" charset="0"/>
              <a:cs typeface="Segoe UI" panose="020B0502040204020203" pitchFamily="34" charset="0"/>
            </a:endParaRPr>
          </a:p>
        </p:txBody>
      </p:sp>
      <p:sp>
        <p:nvSpPr>
          <p:cNvPr id="4" name="Text Placeholder 1"/>
          <p:cNvSpPr txBox="1">
            <a:spLocks/>
          </p:cNvSpPr>
          <p:nvPr/>
        </p:nvSpPr>
        <p:spPr>
          <a:xfrm>
            <a:off x="324131" y="1563781"/>
            <a:ext cx="8445056" cy="2303930"/>
          </a:xfrm>
          <a:prstGeom prst="rect">
            <a:avLst/>
          </a:prstGeom>
        </p:spPr>
        <p:txBody>
          <a:bodyPr vert="horz" lIns="91427" tIns="0" rIns="91427" bIns="45714" rtlCol="0">
            <a:noAutofit/>
          </a:bodyPr>
          <a:lstStyle>
            <a:lvl1pPr marL="0" indent="0" algn="l" defTabSz="914400" rtl="0" eaLnBrk="1" latinLnBrk="0" hangingPunct="1">
              <a:spcBef>
                <a:spcPct val="20000"/>
              </a:spcBef>
              <a:buFont typeface="Arial" pitchFamily="34" charset="0"/>
              <a:buNone/>
              <a:defRPr sz="2800" kern="1200">
                <a:solidFill>
                  <a:schemeClr val="bg1"/>
                </a:solidFill>
                <a:latin typeface="+mn-lt"/>
                <a:ea typeface="+mn-ea"/>
                <a:cs typeface="+mn-cs"/>
              </a:defRPr>
            </a:lvl1pPr>
            <a:lvl2pPr marL="0" indent="0" algn="l" defTabSz="914400" rtl="0" eaLnBrk="1" latinLnBrk="0" hangingPunct="1">
              <a:spcBef>
                <a:spcPct val="20000"/>
              </a:spcBef>
              <a:buFont typeface="Arial" pitchFamily="34" charset="0"/>
              <a:buNone/>
              <a:defRPr sz="1600" kern="1200">
                <a:solidFill>
                  <a:schemeClr val="tx2"/>
                </a:solidFill>
                <a:latin typeface="+mn-lt"/>
                <a:ea typeface="+mn-ea"/>
                <a:cs typeface="+mn-cs"/>
              </a:defRPr>
            </a:lvl2pPr>
            <a:lvl3pPr marL="447675" indent="-180975" algn="l" defTabSz="914400" rtl="0" eaLnBrk="1" latinLnBrk="0" hangingPunct="1">
              <a:spcBef>
                <a:spcPct val="20000"/>
              </a:spcBef>
              <a:buClr>
                <a:schemeClr val="accent1"/>
              </a:buClr>
              <a:buSzPct val="120000"/>
              <a:buFont typeface="Arial" pitchFamily="34" charset="0"/>
              <a:buChar char="•"/>
              <a:defRPr sz="1600" kern="1200">
                <a:solidFill>
                  <a:schemeClr val="tx2"/>
                </a:solidFill>
                <a:latin typeface="+mn-lt"/>
                <a:ea typeface="+mn-ea"/>
                <a:cs typeface="+mn-cs"/>
              </a:defRPr>
            </a:lvl3pPr>
            <a:lvl4pPr marL="714375" indent="-2667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4pPr>
            <a:lvl5pPr marL="990600" indent="-276225"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597" dirty="0">
                <a:solidFill>
                  <a:schemeClr val="accent1"/>
                </a:solidFill>
                <a:latin typeface="Segoe UI" panose="020B0502040204020203" pitchFamily="34" charset="0"/>
                <a:cs typeface="Segoe UI" panose="020B0502040204020203" pitchFamily="34" charset="0"/>
              </a:rPr>
              <a:t>P</a:t>
            </a:r>
            <a:r>
              <a:rPr lang="en-US" sz="8798" dirty="0">
                <a:solidFill>
                  <a:schemeClr val="accent1"/>
                </a:solidFill>
                <a:latin typeface="Segoe UI" panose="020B0502040204020203" pitchFamily="34" charset="0"/>
                <a:cs typeface="Segoe UI" panose="020B0502040204020203" pitchFamily="34" charset="0"/>
              </a:rPr>
              <a:t>&amp;</a:t>
            </a:r>
            <a:r>
              <a:rPr lang="en-US" sz="16597" dirty="0">
                <a:solidFill>
                  <a:schemeClr val="accent1"/>
                </a:solidFill>
                <a:latin typeface="Segoe UI" panose="020B0502040204020203" pitchFamily="34" charset="0"/>
                <a:cs typeface="Segoe UI" panose="020B0502040204020203" pitchFamily="34" charset="0"/>
              </a:rPr>
              <a:t>R</a:t>
            </a:r>
            <a:endParaRPr lang="ru-RU" sz="16597"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48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45" y="217622"/>
            <a:ext cx="8741311" cy="674609"/>
          </a:xfrm>
        </p:spPr>
        <p:txBody>
          <a:bodyPr/>
          <a:lstStyle/>
          <a:p>
            <a:pPr algn="ctr"/>
            <a:r>
              <a:rPr lang="en-US" dirty="0"/>
              <a:t>Xamarin.Forms</a:t>
            </a:r>
          </a:p>
        </p:txBody>
      </p:sp>
      <p:sp>
        <p:nvSpPr>
          <p:cNvPr id="14" name="TextBox 13"/>
          <p:cNvSpPr txBox="1"/>
          <p:nvPr/>
        </p:nvSpPr>
        <p:spPr>
          <a:xfrm>
            <a:off x="885340" y="4095539"/>
            <a:ext cx="3266760" cy="771227"/>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a:solidFill>
                  <a:srgbClr val="70ACBB"/>
                </a:solidFill>
              </a:rPr>
              <a:t>Más </a:t>
            </a:r>
            <a:r>
              <a:rPr lang="en-US" sz="1200" dirty="0" err="1">
                <a:solidFill>
                  <a:srgbClr val="70ACBB"/>
                </a:solidFill>
              </a:rPr>
              <a:t>código</a:t>
            </a:r>
            <a:r>
              <a:rPr lang="en-US" sz="1200" dirty="0">
                <a:solidFill>
                  <a:srgbClr val="70ACBB"/>
                </a:solidFill>
              </a:rPr>
              <a:t> </a:t>
            </a:r>
            <a:r>
              <a:rPr lang="en-US" sz="1200" dirty="0" err="1">
                <a:solidFill>
                  <a:srgbClr val="70ACBB"/>
                </a:solidFill>
              </a:rPr>
              <a:t>compartido</a:t>
            </a:r>
            <a:r>
              <a:rPr lang="en-US" sz="1200" dirty="0">
                <a:solidFill>
                  <a:srgbClr val="70ACBB"/>
                </a:solidFill>
              </a:rPr>
              <a:t>. UI XAML o C#</a:t>
            </a:r>
          </a:p>
          <a:p>
            <a:pPr defTabSz="685542" fontAlgn="base">
              <a:spcBef>
                <a:spcPct val="0"/>
              </a:spcBef>
              <a:spcAft>
                <a:spcPct val="0"/>
              </a:spcAft>
            </a:pPr>
            <a:r>
              <a:rPr lang="en-US" sz="1200" dirty="0">
                <a:solidFill>
                  <a:srgbClr val="70ACBB"/>
                </a:solidFill>
              </a:rPr>
              <a:t>Data Binding &amp; MVVM</a:t>
            </a:r>
          </a:p>
          <a:p>
            <a:pPr defTabSz="685542" fontAlgn="base">
              <a:spcBef>
                <a:spcPct val="0"/>
              </a:spcBef>
              <a:spcAft>
                <a:spcPct val="0"/>
              </a:spcAft>
            </a:pPr>
            <a:r>
              <a:rPr lang="en-US" sz="1200" dirty="0" err="1">
                <a:solidFill>
                  <a:srgbClr val="70ACBB"/>
                </a:solidFill>
              </a:rPr>
              <a:t>Abstracciones</a:t>
            </a:r>
            <a:r>
              <a:rPr lang="en-US" sz="1200" dirty="0">
                <a:solidFill>
                  <a:srgbClr val="70ACBB"/>
                </a:solidFill>
              </a:rPr>
              <a:t> (</a:t>
            </a:r>
            <a:r>
              <a:rPr lang="en-US" sz="1200" dirty="0" err="1">
                <a:solidFill>
                  <a:srgbClr val="70ACBB"/>
                </a:solidFill>
              </a:rPr>
              <a:t>Navegación</a:t>
            </a:r>
            <a:r>
              <a:rPr lang="en-US" sz="1200" dirty="0">
                <a:solidFill>
                  <a:srgbClr val="70ACBB"/>
                </a:solidFill>
              </a:rPr>
              <a:t>, etc.)</a:t>
            </a:r>
          </a:p>
        </p:txBody>
      </p:sp>
      <p:sp>
        <p:nvSpPr>
          <p:cNvPr id="20" name="Left Brace 19"/>
          <p:cNvSpPr/>
          <p:nvPr/>
        </p:nvSpPr>
        <p:spPr>
          <a:xfrm rot="5400000">
            <a:off x="4489532" y="403309"/>
            <a:ext cx="176077" cy="738446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41"/>
            <a:endParaRPr lang="en-US" sz="1324">
              <a:ln w="38100" cmpd="sng">
                <a:solidFill>
                  <a:srgbClr val="000000"/>
                </a:solidFill>
                <a:prstDash val="dash"/>
              </a:ln>
              <a:solidFill>
                <a:srgbClr val="404040"/>
              </a:solidFill>
            </a:endParaRPr>
          </a:p>
        </p:txBody>
      </p:sp>
      <p:grpSp>
        <p:nvGrpSpPr>
          <p:cNvPr id="3" name="Group 2"/>
          <p:cNvGrpSpPr/>
          <p:nvPr/>
        </p:nvGrpSpPr>
        <p:grpSpPr>
          <a:xfrm>
            <a:off x="2170220" y="1083809"/>
            <a:ext cx="4814699" cy="2732114"/>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r>
                <a:rPr lang="en-US" sz="588"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Windows C# UI</a:t>
              </a:r>
            </a:p>
          </p:txBody>
        </p:sp>
        <p:sp>
          <p:nvSpPr>
            <p:cNvPr id="43" name="TextBox 42"/>
            <p:cNvSpPr txBox="1"/>
            <p:nvPr/>
          </p:nvSpPr>
          <p:spPr>
            <a:xfrm>
              <a:off x="4962445" y="2150169"/>
              <a:ext cx="2104077" cy="530936"/>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1176" dirty="0">
                  <a:solidFill>
                    <a:srgbClr val="FFFFFF"/>
                  </a:solidFill>
                </a:rPr>
                <a:t>Android C# UI</a:t>
              </a:r>
            </a:p>
          </p:txBody>
        </p:sp>
        <p:sp>
          <p:nvSpPr>
            <p:cNvPr id="19" name="TextBox 18"/>
            <p:cNvSpPr txBox="1"/>
            <p:nvPr/>
          </p:nvSpPr>
          <p:spPr>
            <a:xfrm>
              <a:off x="2830401" y="3439157"/>
              <a:ext cx="6393683" cy="893110"/>
            </a:xfrm>
            <a:prstGeom prst="rect">
              <a:avLst/>
            </a:prstGeom>
            <a:noFill/>
          </p:spPr>
          <p:txBody>
            <a:bodyPr wrap="square" lIns="134455" tIns="107564" rIns="134455" bIns="107564" rtlCol="0">
              <a:spAutoFit/>
            </a:bodyPr>
            <a:lstStyle/>
            <a:p>
              <a:pPr algn="ctr" defTabSz="685542" fontAlgn="base">
                <a:spcBef>
                  <a:spcPct val="0"/>
                </a:spcBef>
                <a:spcAft>
                  <a:spcPct val="0"/>
                </a:spcAft>
              </a:pPr>
              <a:r>
                <a:rPr lang="en-US" sz="2941" dirty="0" err="1">
                  <a:solidFill>
                    <a:srgbClr val="FFFFFF"/>
                  </a:solidFill>
                </a:rPr>
                <a:t>Código</a:t>
              </a:r>
              <a:r>
                <a:rPr lang="en-US" sz="2941" dirty="0">
                  <a:solidFill>
                    <a:srgbClr val="FFFFFF"/>
                  </a:solidFill>
                </a:rPr>
                <a:t> </a:t>
              </a:r>
              <a:r>
                <a:rPr lang="en-US" sz="2941" dirty="0" err="1">
                  <a:solidFill>
                    <a:srgbClr val="FFFFFF"/>
                  </a:solidFill>
                </a:rPr>
                <a:t>compartido</a:t>
              </a:r>
              <a:r>
                <a:rPr lang="en-US" sz="2941" dirty="0">
                  <a:solidFill>
                    <a:srgbClr val="FFFFFF"/>
                  </a:solidFill>
                </a:rPr>
                <a:t> C#</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7" tIns="67227" rIns="25214" bIns="25214" rtlCol="0" anchor="b" anchorCtr="0"/>
              <a:lstStyle/>
              <a:p>
                <a:pPr algn="ctr" defTabSz="685494"/>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pic>
        <p:nvPicPr>
          <p:cNvPr id="5" name="Imagen 4"/>
          <p:cNvPicPr>
            <a:picLocks noChangeAspect="1"/>
          </p:cNvPicPr>
          <p:nvPr/>
        </p:nvPicPr>
        <p:blipFill>
          <a:blip r:embed="rId6"/>
          <a:stretch>
            <a:fillRect/>
          </a:stretch>
        </p:blipFill>
        <p:spPr>
          <a:xfrm>
            <a:off x="651244" y="4321212"/>
            <a:ext cx="342926" cy="342926"/>
          </a:xfrm>
          <a:prstGeom prst="rect">
            <a:avLst/>
          </a:prstGeom>
        </p:spPr>
      </p:pic>
      <p:sp>
        <p:nvSpPr>
          <p:cNvPr id="25" name="TextBox 13"/>
          <p:cNvSpPr txBox="1"/>
          <p:nvPr/>
        </p:nvSpPr>
        <p:spPr>
          <a:xfrm>
            <a:off x="5463666" y="4257272"/>
            <a:ext cx="2806134" cy="401895"/>
          </a:xfrm>
          <a:prstGeom prst="rect">
            <a:avLst/>
          </a:prstGeom>
          <a:noFill/>
        </p:spPr>
        <p:txBody>
          <a:bodyPr wrap="square" lIns="134455" tIns="107564" rIns="134455" bIns="107564" rtlCol="0">
            <a:spAutoFit/>
          </a:bodyPr>
          <a:lstStyle/>
          <a:p>
            <a:pPr defTabSz="685542" fontAlgn="base">
              <a:spcBef>
                <a:spcPct val="0"/>
              </a:spcBef>
              <a:spcAft>
                <a:spcPct val="0"/>
              </a:spcAft>
            </a:pPr>
            <a:r>
              <a:rPr lang="en-US" sz="1200" dirty="0" err="1">
                <a:solidFill>
                  <a:srgbClr val="70ACBB"/>
                </a:solidFill>
              </a:rPr>
              <a:t>Rendimiento</a:t>
            </a:r>
            <a:r>
              <a:rPr lang="en-US" sz="1200" dirty="0">
                <a:solidFill>
                  <a:srgbClr val="70ACBB"/>
                </a:solidFill>
              </a:rPr>
              <a:t> &lt; </a:t>
            </a:r>
            <a:r>
              <a:rPr lang="en-US" sz="1200" dirty="0" err="1">
                <a:solidFill>
                  <a:srgbClr val="70ACBB"/>
                </a:solidFill>
              </a:rPr>
              <a:t>Xamarin.Classic</a:t>
            </a:r>
            <a:endParaRPr lang="en-US" sz="1200" dirty="0">
              <a:solidFill>
                <a:srgbClr val="70ACBB"/>
              </a:solidFill>
            </a:endParaRPr>
          </a:p>
        </p:txBody>
      </p:sp>
      <p:pic>
        <p:nvPicPr>
          <p:cNvPr id="7" name="Imagen 6"/>
          <p:cNvPicPr>
            <a:picLocks noChangeAspect="1"/>
          </p:cNvPicPr>
          <p:nvPr/>
        </p:nvPicPr>
        <p:blipFill>
          <a:blip r:embed="rId7"/>
          <a:stretch>
            <a:fillRect/>
          </a:stretch>
        </p:blipFill>
        <p:spPr>
          <a:xfrm>
            <a:off x="5227786" y="4296269"/>
            <a:ext cx="342926" cy="342926"/>
          </a:xfrm>
          <a:prstGeom prst="rect">
            <a:avLst/>
          </a:prstGeom>
        </p:spPr>
      </p:pic>
      <p:sp>
        <p:nvSpPr>
          <p:cNvPr id="26" name="TextBox 65"/>
          <p:cNvSpPr txBox="1"/>
          <p:nvPr/>
        </p:nvSpPr>
        <p:spPr>
          <a:xfrm>
            <a:off x="2160652" y="1633031"/>
            <a:ext cx="4824267" cy="579316"/>
          </a:xfrm>
          <a:prstGeom prst="rect">
            <a:avLst/>
          </a:prstGeom>
          <a:solidFill>
            <a:schemeClr val="accent2">
              <a:lumMod val="50000"/>
            </a:schemeClr>
          </a:solidFill>
        </p:spPr>
        <p:txBody>
          <a:bodyPr wrap="square" lIns="134455" tIns="107564" rIns="134455" bIns="107564" rtlCol="0">
            <a:spAutoFit/>
          </a:bodyPr>
          <a:lstStyle/>
          <a:p>
            <a:pPr algn="ctr" defTabSz="685542" fontAlgn="base">
              <a:spcBef>
                <a:spcPct val="0"/>
              </a:spcBef>
              <a:spcAft>
                <a:spcPct val="0"/>
              </a:spcAft>
            </a:pPr>
            <a:r>
              <a:rPr lang="en-US" sz="2353" dirty="0">
                <a:solidFill>
                  <a:schemeClr val="bg1"/>
                </a:solidFill>
              </a:rPr>
              <a:t>UI </a:t>
            </a:r>
            <a:r>
              <a:rPr lang="en-US" sz="2353" dirty="0" err="1">
                <a:solidFill>
                  <a:schemeClr val="bg1"/>
                </a:solidFill>
              </a:rPr>
              <a:t>Compartida</a:t>
            </a:r>
            <a:endParaRPr lang="en-US" sz="2353" dirty="0">
              <a:solidFill>
                <a:schemeClr val="bg1"/>
              </a:solidFill>
            </a:endParaRPr>
          </a:p>
        </p:txBody>
      </p:sp>
    </p:spTree>
    <p:extLst>
      <p:ext uri="{BB962C8B-B14F-4D97-AF65-F5344CB8AC3E}">
        <p14:creationId xmlns:p14="http://schemas.microsoft.com/office/powerpoint/2010/main" val="49070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a:t>A tener en cuenta...</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normAutofit fontScale="70000" lnSpcReduction="20000"/>
          </a:bodyPr>
          <a:lstStyle/>
          <a:p>
            <a:pPr marL="107156" indent="-107156">
              <a:buFont typeface="Arial" panose="020B0604020202020204" pitchFamily="34" charset="0"/>
              <a:buChar char="•"/>
            </a:pPr>
            <a:r>
              <a:rPr lang="en-US" sz="2025" dirty="0">
                <a:cs typeface="Helvetica" panose="020B0604020202020204" pitchFamily="34" charset="0"/>
              </a:rPr>
              <a:t>Hay que </a:t>
            </a:r>
            <a:r>
              <a:rPr lang="en-US" sz="2025" dirty="0" err="1">
                <a:cs typeface="Helvetica" panose="020B0604020202020204" pitchFamily="34" charset="0"/>
              </a:rPr>
              <a:t>tener</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a:t>
            </a:r>
            <a:r>
              <a:rPr lang="en-US" sz="2025" dirty="0" err="1">
                <a:cs typeface="Helvetica" panose="020B0604020202020204" pitchFamily="34" charset="0"/>
              </a:rPr>
              <a:t>cuenta</a:t>
            </a:r>
            <a:r>
              <a:rPr lang="en-US" sz="2025" dirty="0">
                <a:cs typeface="Helvetica" panose="020B0604020202020204" pitchFamily="34" charset="0"/>
              </a:rPr>
              <a:t> la </a:t>
            </a:r>
            <a:r>
              <a:rPr lang="en-US" sz="2025" dirty="0" err="1">
                <a:cs typeface="Helvetica" panose="020B0604020202020204" pitchFamily="34" charset="0"/>
              </a:rPr>
              <a:t>capa</a:t>
            </a:r>
            <a:r>
              <a:rPr lang="en-US" sz="2025" dirty="0">
                <a:cs typeface="Helvetica" panose="020B0604020202020204" pitchFamily="34" charset="0"/>
              </a:rPr>
              <a:t> de </a:t>
            </a:r>
            <a:r>
              <a:rPr lang="en-US" sz="2025" dirty="0" err="1">
                <a:cs typeface="Helvetica" panose="020B0604020202020204" pitchFamily="34" charset="0"/>
              </a:rPr>
              <a:t>abstracción</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No se </a:t>
            </a:r>
            <a:r>
              <a:rPr lang="en-US" sz="2025" dirty="0" err="1">
                <a:cs typeface="Helvetica" panose="020B0604020202020204" pitchFamily="34" charset="0"/>
              </a:rPr>
              <a:t>puede</a:t>
            </a:r>
            <a:r>
              <a:rPr lang="en-US" sz="2025" dirty="0">
                <a:cs typeface="Helvetica" panose="020B0604020202020204" pitchFamily="34" charset="0"/>
              </a:rPr>
              <a:t> </a:t>
            </a:r>
            <a:r>
              <a:rPr lang="en-US" sz="2025" dirty="0" err="1">
                <a:cs typeface="Helvetica" panose="020B0604020202020204" pitchFamily="34" charset="0"/>
              </a:rPr>
              <a:t>desarrollar</a:t>
            </a:r>
            <a:r>
              <a:rPr lang="en-US" sz="2025" dirty="0">
                <a:cs typeface="Helvetica" panose="020B0604020202020204" pitchFamily="34" charset="0"/>
              </a:rPr>
              <a:t> </a:t>
            </a:r>
            <a:r>
              <a:rPr lang="en-US" sz="2025" dirty="0" err="1">
                <a:cs typeface="Helvetica" panose="020B0604020202020204" pitchFamily="34" charset="0"/>
              </a:rPr>
              <a:t>absolutamente</a:t>
            </a:r>
            <a:r>
              <a:rPr lang="en-US" sz="2025" dirty="0">
                <a:cs typeface="Helvetica" panose="020B0604020202020204" pitchFamily="34" charset="0"/>
              </a:rPr>
              <a:t> </a:t>
            </a:r>
            <a:r>
              <a:rPr lang="en-US" sz="2025" dirty="0" err="1">
                <a:cs typeface="Helvetica" panose="020B0604020202020204" pitchFamily="34" charset="0"/>
              </a:rPr>
              <a:t>todo</a:t>
            </a:r>
            <a:r>
              <a:rPr lang="en-US" sz="2025" dirty="0">
                <a:cs typeface="Helvetica" panose="020B0604020202020204" pitchFamily="34" charset="0"/>
              </a:rPr>
              <a:t> sin </a:t>
            </a:r>
            <a:r>
              <a:rPr lang="en-US" sz="2025" dirty="0" err="1">
                <a:cs typeface="Helvetica" panose="020B0604020202020204" pitchFamily="34" charset="0"/>
              </a:rPr>
              <a:t>pensar</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que hay </a:t>
            </a:r>
            <a:r>
              <a:rPr lang="en-US" sz="2025" i="1" dirty="0">
                <a:cs typeface="Helvetica" panose="020B0604020202020204" pitchFamily="34" charset="0"/>
              </a:rPr>
              <a:t>“</a:t>
            </a:r>
            <a:r>
              <a:rPr lang="en-US" sz="2025" i="1" dirty="0" err="1">
                <a:cs typeface="Helvetica" panose="020B0604020202020204" pitchFamily="34" charset="0"/>
              </a:rPr>
              <a:t>debajo</a:t>
            </a:r>
            <a:r>
              <a:rPr lang="en-US" sz="2025" i="1" dirty="0">
                <a:cs typeface="Helvetica" panose="020B0604020202020204" pitchFamily="34" charset="0"/>
              </a:rPr>
              <a:t>”</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Hay que </a:t>
            </a:r>
            <a:r>
              <a:rPr lang="en-US" sz="2025" dirty="0" err="1">
                <a:cs typeface="Helvetica" panose="020B0604020202020204" pitchFamily="34" charset="0"/>
              </a:rPr>
              <a:t>utilizar</a:t>
            </a:r>
            <a:r>
              <a:rPr lang="en-US" sz="2025" dirty="0">
                <a:cs typeface="Helvetica" panose="020B0604020202020204" pitchFamily="34" charset="0"/>
              </a:rPr>
              <a:t> los </a:t>
            </a:r>
            <a:r>
              <a:rPr lang="en-US" sz="2025" dirty="0" err="1">
                <a:cs typeface="Helvetica" panose="020B0604020202020204" pitchFamily="34" charset="0"/>
              </a:rPr>
              <a:t>controles</a:t>
            </a:r>
            <a:r>
              <a:rPr lang="en-US" sz="2025" dirty="0">
                <a:cs typeface="Helvetica" panose="020B0604020202020204" pitchFamily="34" charset="0"/>
              </a:rPr>
              <a:t> </a:t>
            </a:r>
            <a:r>
              <a:rPr lang="en-US" sz="2025" dirty="0" err="1">
                <a:cs typeface="Helvetica" panose="020B0604020202020204" pitchFamily="34" charset="0"/>
              </a:rPr>
              <a:t>adecuados</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a:t>
            </a:r>
            <a:r>
              <a:rPr lang="en-US" sz="2025" dirty="0" err="1">
                <a:cs typeface="Helvetica" panose="020B0604020202020204" pitchFamily="34" charset="0"/>
              </a:rPr>
              <a:t>cada</a:t>
            </a:r>
            <a:r>
              <a:rPr lang="en-US" sz="2025" dirty="0">
                <a:cs typeface="Helvetica" panose="020B0604020202020204" pitchFamily="34" charset="0"/>
              </a:rPr>
              <a:t> </a:t>
            </a:r>
            <a:r>
              <a:rPr lang="en-US" sz="2025" dirty="0" err="1">
                <a:cs typeface="Helvetica" panose="020B0604020202020204" pitchFamily="34" charset="0"/>
              </a:rPr>
              <a:t>caso</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El árbol visual debe ser </a:t>
            </a:r>
            <a:r>
              <a:rPr lang="en-US" sz="2025" dirty="0" err="1">
                <a:cs typeface="Helvetica" panose="020B0604020202020204" pitchFamily="34" charset="0"/>
              </a:rPr>
              <a:t>parte</a:t>
            </a:r>
            <a:r>
              <a:rPr lang="en-US" sz="2025" dirty="0">
                <a:cs typeface="Helvetica" panose="020B0604020202020204" pitchFamily="34" charset="0"/>
              </a:rPr>
              <a:t> de </a:t>
            </a:r>
            <a:r>
              <a:rPr lang="en-US" sz="2025" dirty="0" err="1">
                <a:cs typeface="Helvetica" panose="020B0604020202020204" pitchFamily="34" charset="0"/>
              </a:rPr>
              <a:t>nuestra</a:t>
            </a:r>
            <a:r>
              <a:rPr lang="en-US" sz="2025" dirty="0">
                <a:cs typeface="Helvetica" panose="020B0604020202020204" pitchFamily="34" charset="0"/>
              </a:rPr>
              <a:t> </a:t>
            </a:r>
            <a:r>
              <a:rPr lang="en-US" sz="2025" dirty="0" err="1">
                <a:cs typeface="Helvetica" panose="020B0604020202020204" pitchFamily="34" charset="0"/>
              </a:rPr>
              <a:t>responsabilidad</a:t>
            </a:r>
            <a:r>
              <a:rPr lang="en-US" sz="2025" dirty="0">
                <a:cs typeface="Helvetica" panose="020B0604020202020204" pitchFamily="34" charset="0"/>
              </a:rPr>
              <a:t>.</a:t>
            </a:r>
          </a:p>
          <a:p>
            <a:pPr marL="107156" indent="-107156">
              <a:buFont typeface="Arial" panose="020B0604020202020204" pitchFamily="34" charset="0"/>
              <a:buChar char="•"/>
            </a:pPr>
            <a:r>
              <a:rPr lang="en-US" sz="2025" dirty="0">
                <a:cs typeface="Helvetica" panose="020B0604020202020204" pitchFamily="34" charset="0"/>
              </a:rPr>
              <a:t>A </a:t>
            </a:r>
            <a:r>
              <a:rPr lang="en-US" sz="2025" dirty="0" err="1">
                <a:cs typeface="Helvetica" panose="020B0604020202020204" pitchFamily="34" charset="0"/>
              </a:rPr>
              <a:t>veces</a:t>
            </a:r>
            <a:r>
              <a:rPr lang="en-US" sz="2025" dirty="0">
                <a:cs typeface="Helvetica" panose="020B0604020202020204" pitchFamily="34" charset="0"/>
              </a:rPr>
              <a:t> es </a:t>
            </a:r>
            <a:r>
              <a:rPr lang="en-US" sz="2025" dirty="0" err="1">
                <a:cs typeface="Helvetica" panose="020B0604020202020204" pitchFamily="34" charset="0"/>
              </a:rPr>
              <a:t>necesario</a:t>
            </a:r>
            <a:r>
              <a:rPr lang="en-US" sz="2025" dirty="0">
                <a:cs typeface="Helvetica" panose="020B0604020202020204" pitchFamily="34" charset="0"/>
              </a:rPr>
              <a:t> </a:t>
            </a:r>
            <a:r>
              <a:rPr lang="en-US" sz="2025" dirty="0" err="1">
                <a:cs typeface="Helvetica" panose="020B0604020202020204" pitchFamily="34" charset="0"/>
              </a:rPr>
              <a:t>código</a:t>
            </a:r>
            <a:r>
              <a:rPr lang="en-US" sz="2025" dirty="0">
                <a:cs typeface="Helvetica" panose="020B0604020202020204" pitchFamily="34" charset="0"/>
              </a:rPr>
              <a:t> </a:t>
            </a:r>
            <a:r>
              <a:rPr lang="en-US" sz="2025" dirty="0" err="1">
                <a:cs typeface="Helvetica" panose="020B0604020202020204" pitchFamily="34" charset="0"/>
              </a:rPr>
              <a:t>nativo</a:t>
            </a:r>
            <a:r>
              <a:rPr lang="en-US" sz="2025" dirty="0">
                <a:cs typeface="Helvetica" panose="020B0604020202020204" pitchFamily="34" charset="0"/>
              </a:rPr>
              <a:t> </a:t>
            </a:r>
            <a:r>
              <a:rPr lang="en-US" sz="2025" dirty="0" err="1">
                <a:cs typeface="Helvetica" panose="020B0604020202020204" pitchFamily="34" charset="0"/>
              </a:rPr>
              <a:t>en</a:t>
            </a:r>
            <a:r>
              <a:rPr lang="en-US" sz="2025" dirty="0">
                <a:cs typeface="Helvetica" panose="020B0604020202020204" pitchFamily="34" charset="0"/>
              </a:rPr>
              <a:t> forma de Custom Renderers o Effects.</a:t>
            </a: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fontScale="85000" lnSpcReduction="20000"/>
          </a:bodyPr>
          <a:lstStyle/>
          <a:p>
            <a:r>
              <a:rPr lang="es-ES" sz="900" dirty="0"/>
              <a:t>Las claves.</a:t>
            </a:r>
          </a:p>
        </p:txBody>
      </p:sp>
    </p:spTree>
    <p:extLst>
      <p:ext uri="{BB962C8B-B14F-4D97-AF65-F5344CB8AC3E}">
        <p14:creationId xmlns:p14="http://schemas.microsoft.com/office/powerpoint/2010/main" val="118584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889070" y="2091370"/>
            <a:ext cx="7380000" cy="823955"/>
          </a:xfrm>
          <a:prstGeom prst="rect">
            <a:avLst/>
          </a:prstGeom>
        </p:spPr>
        <p:txBody>
          <a:bodyPr lIns="109713" tIns="6857" rIns="109713" bIns="6857"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685714">
              <a:defRPr/>
            </a:pPr>
            <a:r>
              <a:rPr lang="en-US" sz="6471" spc="-75" dirty="0">
                <a:solidFill>
                  <a:srgbClr val="FFFFFF"/>
                </a:solidFill>
                <a:cs typeface="Segoe UI Light" panose="020B0502040204020203" pitchFamily="34" charset="0"/>
              </a:rPr>
              <a:t>XAMLC</a:t>
            </a:r>
          </a:p>
          <a:p>
            <a:pPr algn="ctr" defTabSz="685714">
              <a:defRPr/>
            </a:pPr>
            <a:r>
              <a:rPr lang="en-US" sz="1800" spc="-75" dirty="0">
                <a:solidFill>
                  <a:srgbClr val="FFFFFF"/>
                </a:solidFill>
                <a:cs typeface="Segoe UI Light" panose="020B0502040204020203" pitchFamily="34" charset="0"/>
              </a:rPr>
              <a:t>Bindings </a:t>
            </a:r>
            <a:r>
              <a:rPr lang="en-US" sz="1800" spc="-75" dirty="0" err="1">
                <a:solidFill>
                  <a:srgbClr val="FFFFFF"/>
                </a:solidFill>
                <a:cs typeface="Segoe UI Light" panose="020B0502040204020203" pitchFamily="34" charset="0"/>
              </a:rPr>
              <a:t>compilados</a:t>
            </a:r>
            <a:endParaRPr lang="en-US" sz="1800" spc="-75"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30003362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3298</Words>
  <Application>Microsoft Macintosh PowerPoint</Application>
  <PresentationFormat>Presentación en pantalla (16:9)</PresentationFormat>
  <Paragraphs>513</Paragraphs>
  <Slides>68</Slides>
  <Notes>20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68</vt:i4>
      </vt:variant>
    </vt:vector>
  </HeadingPairs>
  <TitlesOfParts>
    <vt:vector size="77" baseType="lpstr">
      <vt:lpstr>Segoe UI Light</vt:lpstr>
      <vt:lpstr>Calibri</vt:lpstr>
      <vt:lpstr>Segoe UI</vt:lpstr>
      <vt:lpstr>Roboto</vt:lpstr>
      <vt:lpstr>Arial Unicode MS</vt:lpstr>
      <vt:lpstr>Arial</vt:lpstr>
      <vt:lpstr>Consolas</vt:lpstr>
      <vt:lpstr>Calibri (Cuerpo)</vt:lpstr>
      <vt:lpstr>Simple Light</vt:lpstr>
      <vt:lpstr>Optimizando Apps Xamarin.Forms</vt:lpstr>
      <vt:lpstr>Javier Suárez</vt:lpstr>
      <vt:lpstr>Oops!. Problema con el rendimiento</vt:lpstr>
      <vt:lpstr>¿Qué vamos a ver?</vt:lpstr>
      <vt:lpstr>Suma y sigue. No hay “magia”.</vt:lpstr>
      <vt:lpstr>Xamarin Classic</vt:lpstr>
      <vt:lpstr>Xamarin.Forms</vt:lpstr>
      <vt:lpstr>A tener en cuenta...</vt:lpstr>
      <vt:lpstr>Presentación de PowerPoint</vt:lpstr>
      <vt:lpstr>Compilación de XAML</vt:lpstr>
      <vt:lpstr>Compilación de XAML</vt:lpstr>
      <vt:lpstr>Presentación de PowerPoint</vt:lpstr>
      <vt:lpstr>Bindings y MVVM</vt:lpstr>
      <vt:lpstr>Bindings, el funcionamiento</vt:lpstr>
      <vt:lpstr>Bindings</vt:lpstr>
      <vt:lpstr>Presentación de PowerPoint</vt:lpstr>
      <vt:lpstr>Fast Renderers</vt:lpstr>
      <vt:lpstr>Pre Fast Renderers (Label)</vt:lpstr>
      <vt:lpstr>Post Fast Renderers (Label)</vt:lpstr>
      <vt:lpstr>Fast Renderers</vt:lpstr>
      <vt:lpstr>Presentación de PowerPoint</vt:lpstr>
      <vt:lpstr>Images</vt:lpstr>
      <vt:lpstr>IImageSourceHandler</vt:lpstr>
      <vt:lpstr>Imágenes</vt:lpstr>
      <vt:lpstr>Presentación de PowerPoint</vt:lpstr>
      <vt:lpstr>Layout</vt:lpstr>
      <vt:lpstr>El ciclo de vida de un Layout</vt:lpstr>
      <vt:lpstr>Ciclo de invalidación</vt:lpstr>
      <vt:lpstr>Ciclo de Layout</vt:lpstr>
      <vt:lpstr>Grid</vt:lpstr>
      <vt:lpstr>Consejos Grid</vt:lpstr>
      <vt:lpstr>Consejos Grid</vt:lpstr>
      <vt:lpstr>Consejos Grid</vt:lpstr>
      <vt:lpstr>StackLayout</vt:lpstr>
      <vt:lpstr>Consejos StackLayout</vt:lpstr>
      <vt:lpstr>RelativeLayout</vt:lpstr>
      <vt:lpstr>Layouts</vt:lpstr>
      <vt:lpstr>Presentación de PowerPoint</vt:lpstr>
      <vt:lpstr>ListView</vt:lpstr>
      <vt:lpstr>Consejos ListView</vt:lpstr>
      <vt:lpstr>Consejos ListView</vt:lpstr>
      <vt:lpstr>Consejos ListView</vt:lpstr>
      <vt:lpstr>CollectionView https://github.com/xamarin/Xamarin.Forms/issues/3172</vt:lpstr>
      <vt:lpstr>CollectionView</vt:lpstr>
      <vt:lpstr>Presentación de PowerPoint</vt:lpstr>
      <vt:lpstr>Visual</vt:lpstr>
      <vt:lpstr>Visual con Material Design</vt:lpstr>
      <vt:lpstr>¿Cómo usar Visual?</vt:lpstr>
      <vt:lpstr>Visual</vt:lpstr>
      <vt:lpstr>Visual</vt:lpstr>
      <vt:lpstr>Presentación de PowerPoint</vt:lpstr>
      <vt:lpstr>Introducción a Xamarin.Forms Shell</vt:lpstr>
      <vt:lpstr>Xamarin.Forms Shell</vt:lpstr>
      <vt:lpstr>Shell</vt:lpstr>
      <vt:lpstr>Presentación de PowerPoint</vt:lpstr>
      <vt:lpstr>Startup</vt:lpstr>
      <vt:lpstr>Startup (tiempo de arranque)</vt:lpstr>
      <vt:lpstr>Startup</vt:lpstr>
      <vt:lpstr>Presentación de PowerPoint</vt:lpstr>
      <vt:lpstr>Peticiones Http</vt:lpstr>
      <vt:lpstr>Presentación de PowerPoint</vt:lpstr>
      <vt:lpstr>IoC</vt:lpstr>
      <vt:lpstr>Custom Renderers</vt:lpstr>
      <vt:lpstr>Compresión de Layout</vt:lpstr>
      <vt:lpstr>Compresión de Layout</vt:lpstr>
      <vt:lpstr>Recuerda!</vt:lpstr>
      <vt:lpstr>Código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dc:title>
  <cp:lastModifiedBy>Javier Suárez Ruiz</cp:lastModifiedBy>
  <cp:revision>72</cp:revision>
  <dcterms:modified xsi:type="dcterms:W3CDTF">2020-10-12T10:28:54Z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2017-11-17T18:00:55.6543177Z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